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6" r:id="rId9"/>
    <p:sldId id="267" r:id="rId10"/>
    <p:sldId id="274" r:id="rId11"/>
    <p:sldId id="273" r:id="rId12"/>
    <p:sldId id="269" r:id="rId13"/>
    <p:sldId id="270" r:id="rId14"/>
    <p:sldId id="271" r:id="rId15"/>
    <p:sldId id="272" r:id="rId16"/>
    <p:sldId id="275" r:id="rId17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46" autoAdjust="0"/>
  </p:normalViewPr>
  <p:slideViewPr>
    <p:cSldViewPr>
      <p:cViewPr varScale="1">
        <p:scale>
          <a:sx n="111" d="100"/>
          <a:sy n="111" d="100"/>
        </p:scale>
        <p:origin x="23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EAF01-BA39-4326-94E0-46644888DF5C}" type="datetimeFigureOut">
              <a:rPr lang="pt-BR" smtClean="0"/>
              <a:t>15/09/2025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79CD6-0742-4FD7-B2E2-E8EBC0955DE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57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5371-EA9F-4476-A49E-D8503D21C3E4}" type="datetimeFigureOut">
              <a:rPr lang="pt-BR" smtClean="0"/>
              <a:t>15/09/2025</a:t>
            </a:fld>
            <a:endParaRPr lang="pt-B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CC49-9C98-40AE-B5A8-F64059350415}" type="slidenum">
              <a:rPr lang="pt-BR" smtClean="0"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5371-EA9F-4476-A49E-D8503D21C3E4}" type="datetimeFigureOut">
              <a:rPr lang="pt-BR" smtClean="0"/>
              <a:t>15/09/2025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CC49-9C98-40AE-B5A8-F6405935041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5371-EA9F-4476-A49E-D8503D21C3E4}" type="datetimeFigureOut">
              <a:rPr lang="pt-BR" smtClean="0"/>
              <a:t>15/09/2025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CC49-9C98-40AE-B5A8-F6405935041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5371-EA9F-4476-A49E-D8503D21C3E4}" type="datetimeFigureOut">
              <a:rPr lang="pt-BR" smtClean="0"/>
              <a:t>15/09/2025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CC49-9C98-40AE-B5A8-F6405935041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5371-EA9F-4476-A49E-D8503D21C3E4}" type="datetimeFigureOut">
              <a:rPr lang="pt-BR" smtClean="0"/>
              <a:t>15/09/2025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CC49-9C98-40AE-B5A8-F64059350415}" type="slidenum">
              <a:rPr lang="pt-BR" smtClean="0"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5371-EA9F-4476-A49E-D8503D21C3E4}" type="datetimeFigureOut">
              <a:rPr lang="pt-BR" smtClean="0"/>
              <a:t>15/09/2025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CC49-9C98-40AE-B5A8-F6405935041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5371-EA9F-4476-A49E-D8503D21C3E4}" type="datetimeFigureOut">
              <a:rPr lang="pt-BR" smtClean="0"/>
              <a:t>15/09/2025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CC49-9C98-40AE-B5A8-F6405935041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5371-EA9F-4476-A49E-D8503D21C3E4}" type="datetimeFigureOut">
              <a:rPr lang="pt-BR" smtClean="0"/>
              <a:t>15/09/2025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CC49-9C98-40AE-B5A8-F6405935041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5371-EA9F-4476-A49E-D8503D21C3E4}" type="datetimeFigureOut">
              <a:rPr lang="pt-BR" smtClean="0"/>
              <a:t>15/09/2025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CC49-9C98-40AE-B5A8-F6405935041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5371-EA9F-4476-A49E-D8503D21C3E4}" type="datetimeFigureOut">
              <a:rPr lang="pt-BR" smtClean="0"/>
              <a:t>15/09/2025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CC49-9C98-40AE-B5A8-F6405935041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5371-EA9F-4476-A49E-D8503D21C3E4}" type="datetimeFigureOut">
              <a:rPr lang="pt-BR" smtClean="0"/>
              <a:t>15/09/2025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F5CC49-9C98-40AE-B5A8-F64059350415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dirty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955371-EA9F-4476-A49E-D8503D21C3E4}" type="datetimeFigureOut">
              <a:rPr lang="pt-BR" smtClean="0"/>
              <a:t>15/09/2025</a:t>
            </a:fld>
            <a:endParaRPr lang="pt-B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F5CC49-9C98-40AE-B5A8-F64059350415}" type="slidenum">
              <a:rPr lang="pt-BR" smtClean="0"/>
              <a:t>‹nº›</a:t>
            </a:fld>
            <a:endParaRPr lang="pt-BR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Microsoft_Excel_97-2003_Worksheet.xls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3341" y="1387736"/>
            <a:ext cx="6777318" cy="3769455"/>
          </a:xfrm>
        </p:spPr>
        <p:txBody>
          <a:bodyPr/>
          <a:lstStyle/>
          <a:p>
            <a:pPr algn="ctr"/>
            <a:r>
              <a:rPr lang="pt-BR" sz="2800" dirty="0"/>
              <a:t>PREFEITURA MUNICIPAL DE CAPITÓLIO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 descr="D:\Documents and Settings\Administrador\Meus documentos\Minhas imagens\Brasão Prefeit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0808"/>
            <a:ext cx="2001026" cy="203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6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4"/>
    </mc:Choice>
    <mc:Fallback xmlns="">
      <p:transition spd="slow" advTm="126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01352"/>
            <a:ext cx="7643192" cy="432048"/>
          </a:xfrm>
        </p:spPr>
        <p:txBody>
          <a:bodyPr>
            <a:normAutofit/>
          </a:bodyPr>
          <a:lstStyle/>
          <a:p>
            <a:pPr algn="ctr"/>
            <a:r>
              <a:rPr lang="pt-BR" sz="1400" dirty="0"/>
              <a:t>RESULTADO PRIMÁRIO E NOMINAL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C6B27266-EE05-4E32-A126-16C08EBFF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8568952" cy="6133714"/>
          </a:xfrm>
        </p:spPr>
      </p:pic>
    </p:spTree>
    <p:extLst>
      <p:ext uri="{BB962C8B-B14F-4D97-AF65-F5344CB8AC3E}">
        <p14:creationId xmlns:p14="http://schemas.microsoft.com/office/powerpoint/2010/main" val="2475612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040560" cy="506320"/>
          </a:xfrm>
        </p:spPr>
        <p:txBody>
          <a:bodyPr>
            <a:noAutofit/>
          </a:bodyPr>
          <a:lstStyle/>
          <a:p>
            <a:pPr algn="ctr"/>
            <a:r>
              <a:rPr lang="pt-BR" sz="1400" dirty="0"/>
              <a:t>RESULTADO PRIMÁRIO E NOMINAL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93E80F3-4F0E-49D8-8CF9-F90B4F4EF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165"/>
            <a:ext cx="9144000" cy="472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6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83568" y="-3999"/>
            <a:ext cx="7344816" cy="434312"/>
          </a:xfrm>
        </p:spPr>
        <p:txBody>
          <a:bodyPr>
            <a:noAutofit/>
          </a:bodyPr>
          <a:lstStyle/>
          <a:p>
            <a:pPr algn="ctr"/>
            <a:r>
              <a:rPr lang="pt-BR" sz="2000" dirty="0"/>
              <a:t>SALDO FINANCEIRO	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CA5BB97-51B0-4E4B-BE6A-9A9C25A46E82}"/>
              </a:ext>
            </a:extLst>
          </p:cNvPr>
          <p:cNvSpPr txBox="1">
            <a:spLocks/>
          </p:cNvSpPr>
          <p:nvPr/>
        </p:nvSpPr>
        <p:spPr>
          <a:xfrm>
            <a:off x="683568" y="5877272"/>
            <a:ext cx="8305800" cy="434312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	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538864FD-C33D-4E48-B8DC-1A5DFC8405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475261"/>
              </p:ext>
            </p:extLst>
          </p:nvPr>
        </p:nvGraphicFramePr>
        <p:xfrm>
          <a:off x="179512" y="606536"/>
          <a:ext cx="8424936" cy="6681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210675" imgH="7305748" progId="Excel.Sheet.8">
                  <p:embed/>
                </p:oleObj>
              </mc:Choice>
              <mc:Fallback>
                <p:oleObj name="Worksheet" r:id="rId2" imgW="9210675" imgH="730574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9512" y="606536"/>
                        <a:ext cx="8424936" cy="6681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3341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4591"/>
            <a:ext cx="7992888" cy="648072"/>
          </a:xfrm>
        </p:spPr>
        <p:txBody>
          <a:bodyPr>
            <a:noAutofit/>
          </a:bodyPr>
          <a:lstStyle/>
          <a:p>
            <a:pPr algn="ctr"/>
            <a:r>
              <a:rPr lang="pt-BR" sz="3200" dirty="0"/>
              <a:t>RESTOS A PAGAR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6BC2FF9-C728-4B8C-86B9-A604A84C0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2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49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112" y="620688"/>
            <a:ext cx="8305800" cy="288032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/>
              <a:t>GASTOS PESSOAL CONSOLIDADO ÚLTIMOS 12 MESES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790552"/>
              </p:ext>
            </p:extLst>
          </p:nvPr>
        </p:nvGraphicFramePr>
        <p:xfrm>
          <a:off x="2339752" y="1556794"/>
          <a:ext cx="4536504" cy="4104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6970">
                  <a:extLst>
                    <a:ext uri="{9D8B030D-6E8A-4147-A177-3AD203B41FA5}">
                      <a16:colId xmlns:a16="http://schemas.microsoft.com/office/drawing/2014/main" val="4276313633"/>
                    </a:ext>
                  </a:extLst>
                </a:gridCol>
                <a:gridCol w="2129534">
                  <a:extLst>
                    <a:ext uri="{9D8B030D-6E8A-4147-A177-3AD203B41FA5}">
                      <a16:colId xmlns:a16="http://schemas.microsoft.com/office/drawing/2014/main" val="2608664447"/>
                    </a:ext>
                  </a:extLst>
                </a:gridCol>
              </a:tblGrid>
              <a:tr h="2931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effectLst/>
                        </a:rPr>
                        <a:t>MÊS/ANO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effectLst/>
                        </a:rPr>
                        <a:t>PODER EXECUTIVO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6055838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09 2024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2.336.346,54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652227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10 2024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2.394.282,07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3620736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11 2024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3.722.181,88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9330361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12 2024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2.436.119,87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3541093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01 2025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2.795.849,28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7097311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02 2025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2.619.896,63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0326838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03 2025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2.565.549,86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0310466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04 2025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2.700.285,88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5816416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05 2025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2.699.477,46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4270837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06 2025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2.777.144,52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3920306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07 2025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3.900.559,16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3120886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08 2025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2.630.831,20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349408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</a:rPr>
                        <a:t>TOTAL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33.578.524,35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3409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905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305800" cy="506320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QUANTITATIVO DE SERVIDORES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976861"/>
              </p:ext>
            </p:extLst>
          </p:nvPr>
        </p:nvGraphicFramePr>
        <p:xfrm>
          <a:off x="539552" y="1556792"/>
          <a:ext cx="6768752" cy="2592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1102">
                  <a:extLst>
                    <a:ext uri="{9D8B030D-6E8A-4147-A177-3AD203B41FA5}">
                      <a16:colId xmlns:a16="http://schemas.microsoft.com/office/drawing/2014/main" val="1589403290"/>
                    </a:ext>
                  </a:extLst>
                </a:gridCol>
                <a:gridCol w="1657650">
                  <a:extLst>
                    <a:ext uri="{9D8B030D-6E8A-4147-A177-3AD203B41FA5}">
                      <a16:colId xmlns:a16="http://schemas.microsoft.com/office/drawing/2014/main" val="274445629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CONTRATADOS, EFETIVOS E DEMAIS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57113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SERVIDORES COMISSIONADOS</a:t>
                      </a:r>
                      <a:endParaRPr lang="pt-BR" sz="14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74875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AGENTES POLITICOS</a:t>
                      </a:r>
                      <a:endParaRPr lang="pt-BR" sz="14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4616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 SERVIDORES (EXCETO LICENCIADOS COM VÍNCULO)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463274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pt-BR" sz="1400" b="1" u="none" strike="noStrike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LICENCIADOS COM VINCULO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pt-BR" sz="1400" b="1" u="none" strike="noStrike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58573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 SERVIDORES (INCLUSO LICENCIADOS COM VÍNCULO)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7235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595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5F1DF0A-568D-4CDC-8E15-98D51A2DC1BC}"/>
              </a:ext>
            </a:extLst>
          </p:cNvPr>
          <p:cNvSpPr txBox="1"/>
          <p:nvPr/>
        </p:nvSpPr>
        <p:spPr>
          <a:xfrm>
            <a:off x="1475656" y="1772816"/>
            <a:ext cx="60486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Obrigado pela presença e participação de Todos!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3E17FC3-6D06-41F2-A611-5F1A53A9E2CB}"/>
              </a:ext>
            </a:extLst>
          </p:cNvPr>
          <p:cNvSpPr txBox="1"/>
          <p:nvPr/>
        </p:nvSpPr>
        <p:spPr>
          <a:xfrm>
            <a:off x="2281806" y="3745339"/>
            <a:ext cx="458038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400" b="1" dirty="0">
                <a:solidFill>
                  <a:schemeClr val="tx1"/>
                </a:solidFill>
              </a:rPr>
              <a:t>GENEILSON LUIZ SOARES</a:t>
            </a:r>
          </a:p>
          <a:p>
            <a:pPr algn="ctr">
              <a:lnSpc>
                <a:spcPct val="120000"/>
              </a:lnSpc>
            </a:pPr>
            <a:r>
              <a:rPr lang="pt-BR" sz="2400" b="1" dirty="0"/>
              <a:t>CRC-MG: 065476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8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817127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PRESTAÇÃO DE CONTAS 2025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BR" sz="3200" dirty="0">
                <a:solidFill>
                  <a:srgbClr val="002060"/>
                </a:solidFill>
              </a:rPr>
              <a:t>2º Quadrimestre</a:t>
            </a:r>
          </a:p>
          <a:p>
            <a:pPr algn="ctr"/>
            <a:r>
              <a:rPr lang="pt-BR" sz="3200" dirty="0">
                <a:solidFill>
                  <a:srgbClr val="002060"/>
                </a:solidFill>
              </a:rPr>
              <a:t>2025</a:t>
            </a:r>
          </a:p>
          <a:p>
            <a:pPr algn="ctr"/>
            <a:r>
              <a:rPr lang="pt-BR" sz="3200" dirty="0">
                <a:solidFill>
                  <a:srgbClr val="002060"/>
                </a:solidFill>
              </a:rPr>
              <a:t>MAIO, JUNHO, JULHO E AGOSTO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056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"/>
    </mc:Choice>
    <mc:Fallback xmlns="">
      <p:transition spd="slow" advTm="92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305800" cy="3672408"/>
          </a:xfrm>
        </p:spPr>
        <p:txBody>
          <a:bodyPr/>
          <a:lstStyle/>
          <a:p>
            <a:pPr algn="just"/>
            <a:r>
              <a:rPr lang="pt-BR" dirty="0"/>
              <a:t>    </a:t>
            </a:r>
            <a:r>
              <a:rPr lang="pt-BR" sz="2800" dirty="0"/>
              <a:t>Em cumprimento à Lei de Responsabilidade Fiscal, sendo § 4º do Artigo 9º, esta Administração Municipal, está apresentando em  Audiência Pública, com o objetivo de demonstrar e avaliar o cumprimento de metas fiscais, realizadas pelo Executivo Municipal  no 2º Quadrimestre de 2025.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64830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1"/>
    </mc:Choice>
    <mc:Fallback xmlns="">
      <p:transition spd="slow" advTm="406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BALANÇO ORÇAMENTÁRIO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054836"/>
              </p:ext>
            </p:extLst>
          </p:nvPr>
        </p:nvGraphicFramePr>
        <p:xfrm>
          <a:off x="1115616" y="2420887"/>
          <a:ext cx="6984776" cy="2970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7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8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03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RECEITAS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PREVISTA 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REALIZADA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DIFERENÇA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81.500.000,00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61.474.419,58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20.025.580,42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03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DESPESAS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AUTORIZADA/ATUALIZADA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EMPENHADA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DIFERENÇA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101.541.351,28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71.183.346,83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30.358.004,45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03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DÉFICIT ORÇAMENTÁRIO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03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9.708.927,25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160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 dirty="0"/>
              <a:t>Demonstração da Execução da Despesas por Órgão.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861718"/>
              </p:ext>
            </p:extLst>
          </p:nvPr>
        </p:nvGraphicFramePr>
        <p:xfrm>
          <a:off x="539552" y="2420888"/>
          <a:ext cx="8064896" cy="2717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2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4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8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87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DESPESAS  POR</a:t>
                      </a:r>
                      <a:r>
                        <a:rPr lang="pt-BR" sz="1600" baseline="0" dirty="0">
                          <a:effectLst/>
                        </a:rPr>
                        <a:t>  ORGÃO</a:t>
                      </a: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ORGÃO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Dotação Atualizada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Despesas Empenhada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Despesa liquidada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Saldo a empenhar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Câmara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2.317.000,00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1.030.508,27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953.165,31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1.286.491,73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Prefeitura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99.224.351,28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70.152.838,56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53.641.069,30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29.071.512,72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TOTAL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101.541.351,28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71.183.346,83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54.594.234,61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30.358.004,45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7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/>
              <a:t>COMPARATIVO DE METAS BIMESTRAIS DE ARRECADAÇÃO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307747"/>
              </p:ext>
            </p:extLst>
          </p:nvPr>
        </p:nvGraphicFramePr>
        <p:xfrm>
          <a:off x="683570" y="2636915"/>
          <a:ext cx="7272808" cy="25178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8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BIMESTRE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META ARRECADAÇÃO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RECEITA ARRECADADA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DIFERENÇA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1º BIMESTRE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17.211.024,01</a:t>
                      </a:r>
                      <a:endParaRPr kumimoji="0" lang="pt-BR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17.767.890,22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556.866,21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2º BIMESTRE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14.451.515,50</a:t>
                      </a:r>
                      <a:endParaRPr kumimoji="0" lang="pt-BR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15.168.186,95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716.671,45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3º BIMESTRE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12.274.972,36</a:t>
                      </a:r>
                      <a:endParaRPr kumimoji="0" lang="pt-BR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/>
                        <a:t>15.116.961,21</a:t>
                      </a:r>
                      <a:endParaRPr kumimoji="0" lang="pt-BR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2.841.988,85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4º BIMESTRE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13.824.977,61</a:t>
                      </a:r>
                      <a:endParaRPr kumimoji="0" lang="pt-BR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13.421.381,20</a:t>
                      </a:r>
                    </a:p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pt-BR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-403-596,41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5º BIMESTRE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10.840.070,13</a:t>
                      </a:r>
                      <a:endParaRPr kumimoji="0" lang="pt-BR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pt-BR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pt-BR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6º BIMEST</a:t>
                      </a:r>
                      <a:r>
                        <a:rPr lang="pt-BR" sz="1100" dirty="0">
                          <a:effectLst/>
                        </a:rPr>
                        <a:t>RE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12.897.440,39</a:t>
                      </a:r>
                      <a:endParaRPr kumimoji="0" lang="pt-BR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pt-BR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pt-BR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TOTAL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81.500.000,00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61.474.419,58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3.711.930,10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333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305800" cy="852704"/>
          </a:xfrm>
        </p:spPr>
        <p:txBody>
          <a:bodyPr/>
          <a:lstStyle/>
          <a:p>
            <a:r>
              <a:rPr lang="pt-BR" dirty="0"/>
              <a:t>RECEITA CORRENTE LÍQUIDA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489596"/>
              </p:ext>
            </p:extLst>
          </p:nvPr>
        </p:nvGraphicFramePr>
        <p:xfrm>
          <a:off x="654251" y="2348880"/>
          <a:ext cx="8017768" cy="3744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5885">
                  <a:extLst>
                    <a:ext uri="{9D8B030D-6E8A-4147-A177-3AD203B41FA5}">
                      <a16:colId xmlns:a16="http://schemas.microsoft.com/office/drawing/2014/main" val="3942559579"/>
                    </a:ext>
                  </a:extLst>
                </a:gridCol>
                <a:gridCol w="1338611">
                  <a:extLst>
                    <a:ext uri="{9D8B030D-6E8A-4147-A177-3AD203B41FA5}">
                      <a16:colId xmlns:a16="http://schemas.microsoft.com/office/drawing/2014/main" val="168510678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135409067"/>
                    </a:ext>
                  </a:extLst>
                </a:gridCol>
                <a:gridCol w="2329136">
                  <a:extLst>
                    <a:ext uri="{9D8B030D-6E8A-4147-A177-3AD203B41FA5}">
                      <a16:colId xmlns:a16="http://schemas.microsoft.com/office/drawing/2014/main" val="1641849743"/>
                    </a:ext>
                  </a:extLst>
                </a:gridCol>
              </a:tblGrid>
              <a:tr h="33516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RECEITA CORRENTE LÍQUIDA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5917834"/>
                  </a:ext>
                </a:extLst>
              </a:tr>
              <a:tr h="335168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MÊS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20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20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20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039984"/>
                  </a:ext>
                </a:extLst>
              </a:tr>
              <a:tr h="22116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JANEIRO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6.268.639,61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5.616.882,46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-10,40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302030"/>
                  </a:ext>
                </a:extLst>
              </a:tr>
              <a:tr h="22116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FEVEREIRO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9.086.477,95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12.050.305,84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32,62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5161027"/>
                  </a:ext>
                </a:extLst>
              </a:tr>
              <a:tr h="22116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MARÇO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7.287.265,02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7.329.886,57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0,58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2399425"/>
                  </a:ext>
                </a:extLst>
              </a:tr>
              <a:tr h="22116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ABRIL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5.777.345,92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7.019.024,32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21,49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0585060"/>
                  </a:ext>
                </a:extLst>
              </a:tr>
              <a:tr h="22116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5.733.007,77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6.915.485,89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20,62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0918460"/>
                  </a:ext>
                </a:extLst>
              </a:tr>
              <a:tr h="22116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JUNHO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6.146.549,72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8.082.171,32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31,49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4014394"/>
                  </a:ext>
                </a:extLst>
              </a:tr>
              <a:tr h="22116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JULHO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6.608.425,80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7.306.995,67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10,57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6586920"/>
                  </a:ext>
                </a:extLst>
              </a:tr>
              <a:tr h="23329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AGOSTO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5.839.543,85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5.712.921,54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-2,17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3730350"/>
                  </a:ext>
                </a:extLst>
              </a:tr>
              <a:tr h="240316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SETEMBRO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5.675.870,15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pt-BR" sz="1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pt-BR" sz="1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9311883"/>
                  </a:ext>
                </a:extLst>
              </a:tr>
              <a:tr h="22116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OUTUBRO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5.186.533,57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pt-BR" sz="1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pt-BR" sz="1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2717921"/>
                  </a:ext>
                </a:extLst>
              </a:tr>
              <a:tr h="22116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NOVEMBRO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5.209.886,21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pt-BR" sz="1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pt-BR" sz="1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3742229"/>
                  </a:ext>
                </a:extLst>
              </a:tr>
              <a:tr h="285822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DEZEMBRO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7.090.783,00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pt-BR" sz="1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pt-BR" sz="1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1676963"/>
                  </a:ext>
                </a:extLst>
              </a:tr>
              <a:tr h="236098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75.910.328,57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60.033.673,61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13,81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0191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452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200" dirty="0"/>
              <a:t>DESPESA EMPENHADA POR UNIDADE ORÇAMENTÁRIA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507322"/>
              </p:ext>
            </p:extLst>
          </p:nvPr>
        </p:nvGraphicFramePr>
        <p:xfrm>
          <a:off x="323528" y="1847088"/>
          <a:ext cx="8229600" cy="4140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8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Código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Unidade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Despesa Empenhada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187"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01.01</a:t>
                      </a: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Câmara</a:t>
                      </a:r>
                      <a:r>
                        <a:rPr lang="pt-BR" sz="12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Municipal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1.030.508,27</a:t>
                      </a:r>
                      <a:endParaRPr kumimoji="0" lang="pt-B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02.01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Gabinete Prefeito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847.729,23</a:t>
                      </a: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02.02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Assessoria Jurídica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420.538,74</a:t>
                      </a:r>
                      <a:endParaRPr kumimoji="0" lang="pt-B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02.03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Controladoria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104.186,61</a:t>
                      </a:r>
                      <a:endParaRPr kumimoji="0" lang="pt-B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02.04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Assessoria</a:t>
                      </a:r>
                      <a:r>
                        <a:rPr lang="pt-BR" sz="1200" baseline="0" dirty="0">
                          <a:effectLst/>
                        </a:rPr>
                        <a:t> Especial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186.199,18</a:t>
                      </a:r>
                      <a:endParaRPr kumimoji="0" lang="pt-B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02.05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Fundo Municipal de Saúde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22.203.689,35</a:t>
                      </a:r>
                      <a:endParaRPr kumimoji="0" lang="pt-B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02.06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Secretaria</a:t>
                      </a:r>
                      <a:r>
                        <a:rPr lang="pt-BR" sz="1200" baseline="0" dirty="0">
                          <a:effectLst/>
                        </a:rPr>
                        <a:t> de Educação Esporte e Lazer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16.175.056,25</a:t>
                      </a:r>
                      <a:endParaRPr kumimoji="0" lang="pt-B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02.07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Secretaria</a:t>
                      </a:r>
                      <a:r>
                        <a:rPr lang="pt-BR" sz="1200" baseline="0" dirty="0">
                          <a:effectLst/>
                        </a:rPr>
                        <a:t> de Infra Estrutura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17.229.924,25</a:t>
                      </a:r>
                      <a:endParaRPr kumimoji="0" lang="pt-B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02.08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Secretaria</a:t>
                      </a:r>
                      <a:r>
                        <a:rPr lang="pt-BR" sz="1200" baseline="0" dirty="0">
                          <a:effectLst/>
                        </a:rPr>
                        <a:t> de Planejamento Gestão e Finanças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6.083.751,01</a:t>
                      </a:r>
                      <a:endParaRPr kumimoji="0" lang="pt-B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02.09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Secretaria de Desenvolvimento Social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107.743,70</a:t>
                      </a:r>
                      <a:endParaRPr kumimoji="0" lang="pt-B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02.10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Secretaria de Desenvolvimento Econ. Sustentável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1.412.124,46</a:t>
                      </a:r>
                      <a:endParaRPr kumimoji="0" lang="pt-B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02.11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Fundo Municipal de Assistência</a:t>
                      </a:r>
                      <a:r>
                        <a:rPr lang="pt-BR" sz="1200" baseline="0" dirty="0">
                          <a:effectLst/>
                        </a:rPr>
                        <a:t> Social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1.929.642,55</a:t>
                      </a:r>
                      <a:endParaRPr kumimoji="0" lang="pt-B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02.12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Fundo Municipal de Turismo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211.961,00</a:t>
                      </a:r>
                      <a:endParaRPr kumimoji="0" lang="pt-B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02.13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Fundo Municipal do Patrimônio Cultural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57.868,69</a:t>
                      </a:r>
                      <a:endParaRPr kumimoji="0" lang="pt-B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02.14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Fundo Municipal de Esporte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02.15</a:t>
                      </a: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Fundo Municipal do Meio Ambiente</a:t>
                      </a: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327.093,04</a:t>
                      </a:r>
                      <a:endParaRPr kumimoji="0" lang="pt-B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02.16</a:t>
                      </a: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Administração</a:t>
                      </a:r>
                      <a:r>
                        <a:rPr lang="pt-BR" sz="12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Regional Bairro Eng. José Mendes Júnior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02.17</a:t>
                      </a: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Secretaria</a:t>
                      </a:r>
                      <a:r>
                        <a:rPr lang="pt-BR" sz="12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Municipal de Turismo e Cultura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2.607.201,81</a:t>
                      </a:r>
                      <a:endParaRPr kumimoji="0" lang="pt-B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209766609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02.18</a:t>
                      </a: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Fundo Municipal de Saneamento Básico</a:t>
                      </a: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248.128,69</a:t>
                      </a:r>
                      <a:endParaRPr kumimoji="0" lang="pt-B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4263037721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r>
                        <a:rPr kumimoji="0" lang="pt-BR" sz="12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GERAL</a:t>
                      </a:r>
                      <a:endParaRPr kumimoji="0" lang="pt-BR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71.183.346,83</a:t>
                      </a: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806413491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386411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2883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643192" cy="432048"/>
          </a:xfrm>
        </p:spPr>
        <p:txBody>
          <a:bodyPr>
            <a:normAutofit/>
          </a:bodyPr>
          <a:lstStyle/>
          <a:p>
            <a:pPr algn="ctr"/>
            <a:r>
              <a:rPr lang="pt-BR" sz="1400" dirty="0"/>
              <a:t>RESULTADO PRIMÁRIO E NOMINAL</a:t>
            </a:r>
          </a:p>
        </p:txBody>
      </p:sp>
      <p:pic>
        <p:nvPicPr>
          <p:cNvPr id="13" name="Espaço Reservado para Conteúdo 12">
            <a:extLst>
              <a:ext uri="{FF2B5EF4-FFF2-40B4-BE49-F238E27FC236}">
                <a16:creationId xmlns:a16="http://schemas.microsoft.com/office/drawing/2014/main" id="{AFAD5EE5-B539-4B78-A2F0-98C09EC36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684429" cy="5760640"/>
          </a:xfrm>
        </p:spPr>
      </p:pic>
    </p:spTree>
    <p:extLst>
      <p:ext uri="{BB962C8B-B14F-4D97-AF65-F5344CB8AC3E}">
        <p14:creationId xmlns:p14="http://schemas.microsoft.com/office/powerpoint/2010/main" val="2667940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12188</TotalTime>
  <Words>476</Words>
  <Application>Microsoft Office PowerPoint</Application>
  <PresentationFormat>Apresentação na tela (4:3)</PresentationFormat>
  <Paragraphs>241</Paragraphs>
  <Slides>16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Calibri</vt:lpstr>
      <vt:lpstr>Franklin Gothic Book</vt:lpstr>
      <vt:lpstr>Franklin Gothic Medium</vt:lpstr>
      <vt:lpstr>Wingdings 2</vt:lpstr>
      <vt:lpstr>Fluxo</vt:lpstr>
      <vt:lpstr>Planilha do Microsoft Excel 97-2003</vt:lpstr>
      <vt:lpstr>PREFEITURA MUNICIPAL DE CAPITÓLIO</vt:lpstr>
      <vt:lpstr>PRESTAÇÃO DE CONTAS 2025</vt:lpstr>
      <vt:lpstr>    Em cumprimento à Lei de Responsabilidade Fiscal, sendo § 4º do Artigo 9º, esta Administração Municipal, está apresentando em  Audiência Pública, com o objetivo de demonstrar e avaliar o cumprimento de metas fiscais, realizadas pelo Executivo Municipal  no 2º Quadrimestre de 2025.</vt:lpstr>
      <vt:lpstr>BALANÇO ORÇAMENTÁRIO</vt:lpstr>
      <vt:lpstr>Demonstração da Execução da Despesas por Órgão.</vt:lpstr>
      <vt:lpstr>COMPARATIVO DE METAS BIMESTRAIS DE ARRECADAÇÃO</vt:lpstr>
      <vt:lpstr>RECEITA CORRENTE LÍQUIDA</vt:lpstr>
      <vt:lpstr>DESPESA EMPENHADA POR UNIDADE ORÇAMENTÁRIA</vt:lpstr>
      <vt:lpstr>RESULTADO PRIMÁRIO E NOMINAL</vt:lpstr>
      <vt:lpstr>RESULTADO PRIMÁRIO E NOMINAL</vt:lpstr>
      <vt:lpstr>RESULTADO PRIMÁRIO E NOMINAL</vt:lpstr>
      <vt:lpstr>SALDO FINANCEIRO </vt:lpstr>
      <vt:lpstr>RESTOS A PAGAR</vt:lpstr>
      <vt:lpstr>GASTOS PESSOAL CONSOLIDADO ÚLTIMOS 12 MESES</vt:lpstr>
      <vt:lpstr>QUANTITATIVO DE SERVIDORES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PREFEITURA MUNICIPAL DE CAPITÓLIO</dc:title>
  <dc:creator>win7</dc:creator>
  <cp:lastModifiedBy>GENEILSON LUIZ SOARES</cp:lastModifiedBy>
  <cp:revision>419</cp:revision>
  <cp:lastPrinted>2025-09-15T14:30:47Z</cp:lastPrinted>
  <dcterms:created xsi:type="dcterms:W3CDTF">2013-05-29T11:10:55Z</dcterms:created>
  <dcterms:modified xsi:type="dcterms:W3CDTF">2025-09-15T14:39:53Z</dcterms:modified>
</cp:coreProperties>
</file>