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81"/>
  </p:notesMasterIdLst>
  <p:handoutMasterIdLst>
    <p:handoutMasterId r:id="rId82"/>
  </p:handoutMasterIdLst>
  <p:sldIdLst>
    <p:sldId id="256" r:id="rId2"/>
    <p:sldId id="720" r:id="rId3"/>
    <p:sldId id="543" r:id="rId4"/>
    <p:sldId id="545" r:id="rId5"/>
    <p:sldId id="722" r:id="rId6"/>
    <p:sldId id="714" r:id="rId7"/>
    <p:sldId id="723" r:id="rId8"/>
    <p:sldId id="524" r:id="rId9"/>
    <p:sldId id="449" r:id="rId10"/>
    <p:sldId id="525" r:id="rId11"/>
    <p:sldId id="526" r:id="rId12"/>
    <p:sldId id="535" r:id="rId13"/>
    <p:sldId id="464" r:id="rId14"/>
    <p:sldId id="564" r:id="rId15"/>
    <p:sldId id="558" r:id="rId16"/>
    <p:sldId id="559" r:id="rId17"/>
    <p:sldId id="560" r:id="rId18"/>
    <p:sldId id="561" r:id="rId19"/>
    <p:sldId id="562" r:id="rId20"/>
    <p:sldId id="563" r:id="rId21"/>
    <p:sldId id="565" r:id="rId22"/>
    <p:sldId id="566" r:id="rId23"/>
    <p:sldId id="567" r:id="rId24"/>
    <p:sldId id="568" r:id="rId25"/>
    <p:sldId id="606" r:id="rId26"/>
    <p:sldId id="293" r:id="rId27"/>
    <p:sldId id="294" r:id="rId28"/>
    <p:sldId id="295" r:id="rId29"/>
    <p:sldId id="588" r:id="rId30"/>
    <p:sldId id="358" r:id="rId31"/>
    <p:sldId id="589" r:id="rId32"/>
    <p:sldId id="690" r:id="rId33"/>
    <p:sldId id="691" r:id="rId34"/>
    <p:sldId id="593" r:id="rId35"/>
    <p:sldId id="595" r:id="rId36"/>
    <p:sldId id="724" r:id="rId37"/>
    <p:sldId id="594" r:id="rId38"/>
    <p:sldId id="597" r:id="rId39"/>
    <p:sldId id="697" r:id="rId40"/>
    <p:sldId id="570" r:id="rId41"/>
    <p:sldId id="610" r:id="rId42"/>
    <p:sldId id="572" r:id="rId43"/>
    <p:sldId id="721" r:id="rId44"/>
    <p:sldId id="699" r:id="rId45"/>
    <p:sldId id="599" r:id="rId46"/>
    <p:sldId id="600" r:id="rId47"/>
    <p:sldId id="725" r:id="rId48"/>
    <p:sldId id="257" r:id="rId49"/>
    <p:sldId id="258" r:id="rId50"/>
    <p:sldId id="259" r:id="rId51"/>
    <p:sldId id="260" r:id="rId52"/>
    <p:sldId id="261" r:id="rId53"/>
    <p:sldId id="262" r:id="rId54"/>
    <p:sldId id="391" r:id="rId55"/>
    <p:sldId id="726" r:id="rId56"/>
    <p:sldId id="532" r:id="rId57"/>
    <p:sldId id="658" r:id="rId58"/>
    <p:sldId id="659" r:id="rId59"/>
    <p:sldId id="660" r:id="rId60"/>
    <p:sldId id="705" r:id="rId61"/>
    <p:sldId id="727" r:id="rId62"/>
    <p:sldId id="309" r:id="rId63"/>
    <p:sldId id="305" r:id="rId64"/>
    <p:sldId id="306" r:id="rId65"/>
    <p:sldId id="308" r:id="rId66"/>
    <p:sldId id="453" r:id="rId67"/>
    <p:sldId id="454" r:id="rId68"/>
    <p:sldId id="455" r:id="rId69"/>
    <p:sldId id="677" r:id="rId70"/>
    <p:sldId id="678" r:id="rId71"/>
    <p:sldId id="637" r:id="rId72"/>
    <p:sldId id="519" r:id="rId73"/>
    <p:sldId id="639" r:id="rId74"/>
    <p:sldId id="638" r:id="rId75"/>
    <p:sldId id="640" r:id="rId76"/>
    <p:sldId id="642" r:id="rId77"/>
    <p:sldId id="717" r:id="rId78"/>
    <p:sldId id="716" r:id="rId79"/>
    <p:sldId id="452" r:id="rId80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 do Windows" initials="UdW" lastIdx="2" clrIdx="0">
    <p:extLst>
      <p:ext uri="{19B8F6BF-5375-455C-9EA6-DF929625EA0E}">
        <p15:presenceInfo xmlns:p15="http://schemas.microsoft.com/office/powerpoint/2012/main" userId="Usuário do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865" autoAdjust="0"/>
  </p:normalViewPr>
  <p:slideViewPr>
    <p:cSldViewPr snapToGrid="0">
      <p:cViewPr varScale="1">
        <p:scale>
          <a:sx n="85" d="100"/>
          <a:sy n="85" d="100"/>
        </p:scale>
        <p:origin x="1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7T14:48:18.905" idx="1">
    <p:pos x="7027" y="1328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F9392-6253-465E-8604-5FEDCC09F6B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C8E038-2CEC-4E8D-948F-B3269626F670}">
      <dgm:prSet phldrT="[Texto]"/>
      <dgm:spPr/>
      <dgm:t>
        <a:bodyPr/>
        <a:lstStyle/>
        <a:p>
          <a:r>
            <a:rPr lang="pt-BR" dirty="0"/>
            <a:t>Paciente com encaminhamento	</a:t>
          </a:r>
        </a:p>
      </dgm:t>
    </dgm:pt>
    <dgm:pt modelId="{9382CCFC-CE0F-4E95-8F83-C18FF9BC85C6}" type="parTrans" cxnId="{FB2B99A9-F586-4B75-AFF5-3959602F735A}">
      <dgm:prSet/>
      <dgm:spPr/>
      <dgm:t>
        <a:bodyPr/>
        <a:lstStyle/>
        <a:p>
          <a:endParaRPr lang="pt-BR"/>
        </a:p>
      </dgm:t>
    </dgm:pt>
    <dgm:pt modelId="{027B9877-27C9-437F-B95E-F6AD1038C999}" type="sibTrans" cxnId="{FB2B99A9-F586-4B75-AFF5-3959602F735A}">
      <dgm:prSet/>
      <dgm:spPr/>
      <dgm:t>
        <a:bodyPr/>
        <a:lstStyle/>
        <a:p>
          <a:endParaRPr lang="pt-BR"/>
        </a:p>
      </dgm:t>
    </dgm:pt>
    <dgm:pt modelId="{E4983187-E8DA-432C-AD11-5FDA0B40199F}">
      <dgm:prSet phldrT="[Texto]"/>
      <dgm:spPr/>
      <dgm:t>
        <a:bodyPr/>
        <a:lstStyle/>
        <a:p>
          <a:r>
            <a:rPr lang="pt-BR" dirty="0"/>
            <a:t>SMS (realiza o cadastro)	</a:t>
          </a:r>
        </a:p>
      </dgm:t>
    </dgm:pt>
    <dgm:pt modelId="{BE11CB52-43D5-45B6-898D-235B62E80509}" type="parTrans" cxnId="{20CDC39C-B676-4577-8458-0E30A92305CC}">
      <dgm:prSet/>
      <dgm:spPr/>
      <dgm:t>
        <a:bodyPr/>
        <a:lstStyle/>
        <a:p>
          <a:endParaRPr lang="pt-BR"/>
        </a:p>
      </dgm:t>
    </dgm:pt>
    <dgm:pt modelId="{368449D0-02B3-413D-BC94-2A32368C07EC}" type="sibTrans" cxnId="{20CDC39C-B676-4577-8458-0E30A92305CC}">
      <dgm:prSet/>
      <dgm:spPr/>
      <dgm:t>
        <a:bodyPr/>
        <a:lstStyle/>
        <a:p>
          <a:endParaRPr lang="pt-BR"/>
        </a:p>
      </dgm:t>
    </dgm:pt>
    <dgm:pt modelId="{1953148D-ED92-416E-ACC2-400DBBDAD8F7}">
      <dgm:prSet phldrT="[Texto]"/>
      <dgm:spPr/>
      <dgm:t>
        <a:bodyPr/>
        <a:lstStyle/>
        <a:p>
          <a:r>
            <a:rPr lang="pt-BR" dirty="0"/>
            <a:t>Serviço </a:t>
          </a:r>
          <a:r>
            <a:rPr lang="pt-BR"/>
            <a:t>de Controle e Avaliação</a:t>
          </a:r>
          <a:endParaRPr lang="pt-BR" dirty="0"/>
        </a:p>
      </dgm:t>
    </dgm:pt>
    <dgm:pt modelId="{35878404-DF22-4A96-AD95-53DAA743EB3F}" type="parTrans" cxnId="{EC05470B-5603-43C1-91FB-A6E33A7F5E85}">
      <dgm:prSet/>
      <dgm:spPr/>
      <dgm:t>
        <a:bodyPr/>
        <a:lstStyle/>
        <a:p>
          <a:endParaRPr lang="pt-BR"/>
        </a:p>
      </dgm:t>
    </dgm:pt>
    <dgm:pt modelId="{8E74C656-B2BF-47AB-B901-6300137B4E27}" type="sibTrans" cxnId="{EC05470B-5603-43C1-91FB-A6E33A7F5E85}">
      <dgm:prSet/>
      <dgm:spPr/>
      <dgm:t>
        <a:bodyPr/>
        <a:lstStyle/>
        <a:p>
          <a:endParaRPr lang="pt-BR"/>
        </a:p>
      </dgm:t>
    </dgm:pt>
    <dgm:pt modelId="{C077FBDB-7F27-409C-8ED8-F71E2A13CC99}">
      <dgm:prSet phldrT="[Texto]"/>
      <dgm:spPr/>
      <dgm:t>
        <a:bodyPr/>
        <a:lstStyle/>
        <a:p>
          <a:r>
            <a:rPr lang="pt-BR" dirty="0"/>
            <a:t>SMS (realiza os agendamentos de acordo com as vagas disponíveis</a:t>
          </a:r>
        </a:p>
      </dgm:t>
    </dgm:pt>
    <dgm:pt modelId="{E57B5208-E4AA-443E-A308-5BAEFB05AE01}" type="parTrans" cxnId="{5C467EF1-04CA-4D52-A1F3-2FC5F123D4B3}">
      <dgm:prSet/>
      <dgm:spPr/>
      <dgm:t>
        <a:bodyPr/>
        <a:lstStyle/>
        <a:p>
          <a:endParaRPr lang="pt-BR"/>
        </a:p>
      </dgm:t>
    </dgm:pt>
    <dgm:pt modelId="{F48741B5-2BF4-41E3-8631-1BC0A0E8EC1E}" type="sibTrans" cxnId="{5C467EF1-04CA-4D52-A1F3-2FC5F123D4B3}">
      <dgm:prSet/>
      <dgm:spPr/>
      <dgm:t>
        <a:bodyPr/>
        <a:lstStyle/>
        <a:p>
          <a:endParaRPr lang="pt-BR"/>
        </a:p>
      </dgm:t>
    </dgm:pt>
    <dgm:pt modelId="{46267309-5DA5-4FCA-B909-09AA0FA6D74F}">
      <dgm:prSet phldrT="[Texto]"/>
      <dgm:spPr/>
      <dgm:t>
        <a:bodyPr/>
        <a:lstStyle/>
        <a:p>
          <a:r>
            <a:rPr lang="pt-BR" dirty="0"/>
            <a:t>Atendimento domiciliar ou Clinica de fisioterapia</a:t>
          </a:r>
        </a:p>
      </dgm:t>
    </dgm:pt>
    <dgm:pt modelId="{37FB2871-05B9-437A-A6D8-6F05078D9074}" type="parTrans" cxnId="{0D9CA404-A042-4754-B9D0-334E5DE0E70E}">
      <dgm:prSet/>
      <dgm:spPr/>
      <dgm:t>
        <a:bodyPr/>
        <a:lstStyle/>
        <a:p>
          <a:endParaRPr lang="pt-BR"/>
        </a:p>
      </dgm:t>
    </dgm:pt>
    <dgm:pt modelId="{81415DF1-3B91-43E5-8630-5D747E818C8E}" type="sibTrans" cxnId="{0D9CA404-A042-4754-B9D0-334E5DE0E70E}">
      <dgm:prSet/>
      <dgm:spPr/>
      <dgm:t>
        <a:bodyPr/>
        <a:lstStyle/>
        <a:p>
          <a:endParaRPr lang="pt-BR"/>
        </a:p>
      </dgm:t>
    </dgm:pt>
    <dgm:pt modelId="{0A444FA0-32BD-43FA-B341-41F3B89FFE9D}" type="pres">
      <dgm:prSet presAssocID="{035F9392-6253-465E-8604-5FEDCC09F6B7}" presName="Name0" presStyleCnt="0">
        <dgm:presLayoutVars>
          <dgm:dir/>
          <dgm:resizeHandles val="exact"/>
        </dgm:presLayoutVars>
      </dgm:prSet>
      <dgm:spPr/>
    </dgm:pt>
    <dgm:pt modelId="{45C575C6-D4BD-477F-9601-A20A4C88C3CB}" type="pres">
      <dgm:prSet presAssocID="{BDC8E038-2CEC-4E8D-948F-B3269626F670}" presName="node" presStyleLbl="node1" presStyleIdx="0" presStyleCnt="5">
        <dgm:presLayoutVars>
          <dgm:bulletEnabled val="1"/>
        </dgm:presLayoutVars>
      </dgm:prSet>
      <dgm:spPr/>
    </dgm:pt>
    <dgm:pt modelId="{8C6B5971-6246-4ADA-BC25-04733DDAD9D4}" type="pres">
      <dgm:prSet presAssocID="{027B9877-27C9-437F-B95E-F6AD1038C999}" presName="sibTrans" presStyleLbl="sibTrans1D1" presStyleIdx="0" presStyleCnt="4"/>
      <dgm:spPr/>
    </dgm:pt>
    <dgm:pt modelId="{6FAB0F7A-CBC9-4596-BCEC-B471B8E3F0E7}" type="pres">
      <dgm:prSet presAssocID="{027B9877-27C9-437F-B95E-F6AD1038C999}" presName="connectorText" presStyleLbl="sibTrans1D1" presStyleIdx="0" presStyleCnt="4"/>
      <dgm:spPr/>
    </dgm:pt>
    <dgm:pt modelId="{79916D1D-F508-4092-8D9D-34AB2759060A}" type="pres">
      <dgm:prSet presAssocID="{E4983187-E8DA-432C-AD11-5FDA0B40199F}" presName="node" presStyleLbl="node1" presStyleIdx="1" presStyleCnt="5">
        <dgm:presLayoutVars>
          <dgm:bulletEnabled val="1"/>
        </dgm:presLayoutVars>
      </dgm:prSet>
      <dgm:spPr/>
    </dgm:pt>
    <dgm:pt modelId="{39F9F6A3-D983-4DBA-B6D4-34F125D0F759}" type="pres">
      <dgm:prSet presAssocID="{368449D0-02B3-413D-BC94-2A32368C07EC}" presName="sibTrans" presStyleLbl="sibTrans1D1" presStyleIdx="1" presStyleCnt="4"/>
      <dgm:spPr/>
    </dgm:pt>
    <dgm:pt modelId="{08D8C966-4579-47C3-8434-16B0885DDEAC}" type="pres">
      <dgm:prSet presAssocID="{368449D0-02B3-413D-BC94-2A32368C07EC}" presName="connectorText" presStyleLbl="sibTrans1D1" presStyleIdx="1" presStyleCnt="4"/>
      <dgm:spPr/>
    </dgm:pt>
    <dgm:pt modelId="{6454C7FD-6AF6-45B5-A3CF-88EF13189D86}" type="pres">
      <dgm:prSet presAssocID="{1953148D-ED92-416E-ACC2-400DBBDAD8F7}" presName="node" presStyleLbl="node1" presStyleIdx="2" presStyleCnt="5">
        <dgm:presLayoutVars>
          <dgm:bulletEnabled val="1"/>
        </dgm:presLayoutVars>
      </dgm:prSet>
      <dgm:spPr/>
    </dgm:pt>
    <dgm:pt modelId="{85C65D8C-0226-433F-87E9-68D7C834A862}" type="pres">
      <dgm:prSet presAssocID="{8E74C656-B2BF-47AB-B901-6300137B4E27}" presName="sibTrans" presStyleLbl="sibTrans1D1" presStyleIdx="2" presStyleCnt="4"/>
      <dgm:spPr/>
    </dgm:pt>
    <dgm:pt modelId="{E6319748-007D-4FE9-865D-C84CDA2D8795}" type="pres">
      <dgm:prSet presAssocID="{8E74C656-B2BF-47AB-B901-6300137B4E27}" presName="connectorText" presStyleLbl="sibTrans1D1" presStyleIdx="2" presStyleCnt="4"/>
      <dgm:spPr/>
    </dgm:pt>
    <dgm:pt modelId="{B365D6A9-B209-4A8D-9419-8A1DF0EAE389}" type="pres">
      <dgm:prSet presAssocID="{C077FBDB-7F27-409C-8ED8-F71E2A13CC99}" presName="node" presStyleLbl="node1" presStyleIdx="3" presStyleCnt="5">
        <dgm:presLayoutVars>
          <dgm:bulletEnabled val="1"/>
        </dgm:presLayoutVars>
      </dgm:prSet>
      <dgm:spPr/>
    </dgm:pt>
    <dgm:pt modelId="{523F012A-B43F-4B33-909B-3000A0AB33CC}" type="pres">
      <dgm:prSet presAssocID="{F48741B5-2BF4-41E3-8631-1BC0A0E8EC1E}" presName="sibTrans" presStyleLbl="sibTrans1D1" presStyleIdx="3" presStyleCnt="4"/>
      <dgm:spPr/>
    </dgm:pt>
    <dgm:pt modelId="{77B7BF1E-B00D-4730-9F8B-641DF8785E38}" type="pres">
      <dgm:prSet presAssocID="{F48741B5-2BF4-41E3-8631-1BC0A0E8EC1E}" presName="connectorText" presStyleLbl="sibTrans1D1" presStyleIdx="3" presStyleCnt="4"/>
      <dgm:spPr/>
    </dgm:pt>
    <dgm:pt modelId="{8124EB53-7A59-4DA2-ADBD-FFE89AD98124}" type="pres">
      <dgm:prSet presAssocID="{46267309-5DA5-4FCA-B909-09AA0FA6D74F}" presName="node" presStyleLbl="node1" presStyleIdx="4" presStyleCnt="5">
        <dgm:presLayoutVars>
          <dgm:bulletEnabled val="1"/>
        </dgm:presLayoutVars>
      </dgm:prSet>
      <dgm:spPr/>
    </dgm:pt>
  </dgm:ptLst>
  <dgm:cxnLst>
    <dgm:cxn modelId="{0D9CA404-A042-4754-B9D0-334E5DE0E70E}" srcId="{035F9392-6253-465E-8604-5FEDCC09F6B7}" destId="{46267309-5DA5-4FCA-B909-09AA0FA6D74F}" srcOrd="4" destOrd="0" parTransId="{37FB2871-05B9-437A-A6D8-6F05078D9074}" sibTransId="{81415DF1-3B91-43E5-8630-5D747E818C8E}"/>
    <dgm:cxn modelId="{EC05470B-5603-43C1-91FB-A6E33A7F5E85}" srcId="{035F9392-6253-465E-8604-5FEDCC09F6B7}" destId="{1953148D-ED92-416E-ACC2-400DBBDAD8F7}" srcOrd="2" destOrd="0" parTransId="{35878404-DF22-4A96-AD95-53DAA743EB3F}" sibTransId="{8E74C656-B2BF-47AB-B901-6300137B4E27}"/>
    <dgm:cxn modelId="{D9628F0D-7A2F-4617-8D70-B3830D6CD911}" type="presOf" srcId="{C077FBDB-7F27-409C-8ED8-F71E2A13CC99}" destId="{B365D6A9-B209-4A8D-9419-8A1DF0EAE389}" srcOrd="0" destOrd="0" presId="urn:microsoft.com/office/officeart/2005/8/layout/bProcess3"/>
    <dgm:cxn modelId="{C4D5940D-C339-4425-8192-8E300AAF63C3}" type="presOf" srcId="{035F9392-6253-465E-8604-5FEDCC09F6B7}" destId="{0A444FA0-32BD-43FA-B341-41F3B89FFE9D}" srcOrd="0" destOrd="0" presId="urn:microsoft.com/office/officeart/2005/8/layout/bProcess3"/>
    <dgm:cxn modelId="{34297412-315F-4216-BC24-5DBC3C8A4193}" type="presOf" srcId="{1953148D-ED92-416E-ACC2-400DBBDAD8F7}" destId="{6454C7FD-6AF6-45B5-A3CF-88EF13189D86}" srcOrd="0" destOrd="0" presId="urn:microsoft.com/office/officeart/2005/8/layout/bProcess3"/>
    <dgm:cxn modelId="{417AAA12-6EA1-40EB-A3C9-FA2345E3B99A}" type="presOf" srcId="{368449D0-02B3-413D-BC94-2A32368C07EC}" destId="{39F9F6A3-D983-4DBA-B6D4-34F125D0F759}" srcOrd="0" destOrd="0" presId="urn:microsoft.com/office/officeart/2005/8/layout/bProcess3"/>
    <dgm:cxn modelId="{0F275319-C7BE-453C-9B86-178558A009B1}" type="presOf" srcId="{BDC8E038-2CEC-4E8D-948F-B3269626F670}" destId="{45C575C6-D4BD-477F-9601-A20A4C88C3CB}" srcOrd="0" destOrd="0" presId="urn:microsoft.com/office/officeart/2005/8/layout/bProcess3"/>
    <dgm:cxn modelId="{78F8C035-9D9C-429C-A216-949ADFBEAD26}" type="presOf" srcId="{027B9877-27C9-437F-B95E-F6AD1038C999}" destId="{8C6B5971-6246-4ADA-BC25-04733DDAD9D4}" srcOrd="0" destOrd="0" presId="urn:microsoft.com/office/officeart/2005/8/layout/bProcess3"/>
    <dgm:cxn modelId="{708BA73E-1D1A-4F12-9F82-99C20B5A9B69}" type="presOf" srcId="{027B9877-27C9-437F-B95E-F6AD1038C999}" destId="{6FAB0F7A-CBC9-4596-BCEC-B471B8E3F0E7}" srcOrd="1" destOrd="0" presId="urn:microsoft.com/office/officeart/2005/8/layout/bProcess3"/>
    <dgm:cxn modelId="{4EE98681-1F93-46D7-A04E-0434482FA100}" type="presOf" srcId="{368449D0-02B3-413D-BC94-2A32368C07EC}" destId="{08D8C966-4579-47C3-8434-16B0885DDEAC}" srcOrd="1" destOrd="0" presId="urn:microsoft.com/office/officeart/2005/8/layout/bProcess3"/>
    <dgm:cxn modelId="{BBDBBA84-2433-4132-93C8-C42C703D10E2}" type="presOf" srcId="{F48741B5-2BF4-41E3-8631-1BC0A0E8EC1E}" destId="{523F012A-B43F-4B33-909B-3000A0AB33CC}" srcOrd="0" destOrd="0" presId="urn:microsoft.com/office/officeart/2005/8/layout/bProcess3"/>
    <dgm:cxn modelId="{33425C88-3CD1-4060-83AC-5C75485326A8}" type="presOf" srcId="{E4983187-E8DA-432C-AD11-5FDA0B40199F}" destId="{79916D1D-F508-4092-8D9D-34AB2759060A}" srcOrd="0" destOrd="0" presId="urn:microsoft.com/office/officeart/2005/8/layout/bProcess3"/>
    <dgm:cxn modelId="{7CAAB288-024E-402E-B85F-57CDA2CF9B8A}" type="presOf" srcId="{8E74C656-B2BF-47AB-B901-6300137B4E27}" destId="{85C65D8C-0226-433F-87E9-68D7C834A862}" srcOrd="0" destOrd="0" presId="urn:microsoft.com/office/officeart/2005/8/layout/bProcess3"/>
    <dgm:cxn modelId="{20CDC39C-B676-4577-8458-0E30A92305CC}" srcId="{035F9392-6253-465E-8604-5FEDCC09F6B7}" destId="{E4983187-E8DA-432C-AD11-5FDA0B40199F}" srcOrd="1" destOrd="0" parTransId="{BE11CB52-43D5-45B6-898D-235B62E80509}" sibTransId="{368449D0-02B3-413D-BC94-2A32368C07EC}"/>
    <dgm:cxn modelId="{EED8509D-A9DC-419F-8198-1A1DBDFB17F5}" type="presOf" srcId="{8E74C656-B2BF-47AB-B901-6300137B4E27}" destId="{E6319748-007D-4FE9-865D-C84CDA2D8795}" srcOrd="1" destOrd="0" presId="urn:microsoft.com/office/officeart/2005/8/layout/bProcess3"/>
    <dgm:cxn modelId="{FB2B99A9-F586-4B75-AFF5-3959602F735A}" srcId="{035F9392-6253-465E-8604-5FEDCC09F6B7}" destId="{BDC8E038-2CEC-4E8D-948F-B3269626F670}" srcOrd="0" destOrd="0" parTransId="{9382CCFC-CE0F-4E95-8F83-C18FF9BC85C6}" sibTransId="{027B9877-27C9-437F-B95E-F6AD1038C999}"/>
    <dgm:cxn modelId="{BD506AB7-9097-4403-9277-DD2B7905EFFF}" type="presOf" srcId="{46267309-5DA5-4FCA-B909-09AA0FA6D74F}" destId="{8124EB53-7A59-4DA2-ADBD-FFE89AD98124}" srcOrd="0" destOrd="0" presId="urn:microsoft.com/office/officeart/2005/8/layout/bProcess3"/>
    <dgm:cxn modelId="{15A95FD4-C288-4BDA-B6DF-82D7B2A73F67}" type="presOf" srcId="{F48741B5-2BF4-41E3-8631-1BC0A0E8EC1E}" destId="{77B7BF1E-B00D-4730-9F8B-641DF8785E38}" srcOrd="1" destOrd="0" presId="urn:microsoft.com/office/officeart/2005/8/layout/bProcess3"/>
    <dgm:cxn modelId="{5C467EF1-04CA-4D52-A1F3-2FC5F123D4B3}" srcId="{035F9392-6253-465E-8604-5FEDCC09F6B7}" destId="{C077FBDB-7F27-409C-8ED8-F71E2A13CC99}" srcOrd="3" destOrd="0" parTransId="{E57B5208-E4AA-443E-A308-5BAEFB05AE01}" sibTransId="{F48741B5-2BF4-41E3-8631-1BC0A0E8EC1E}"/>
    <dgm:cxn modelId="{8CCDE023-7D5C-4BB8-9670-B31E671B715C}" type="presParOf" srcId="{0A444FA0-32BD-43FA-B341-41F3B89FFE9D}" destId="{45C575C6-D4BD-477F-9601-A20A4C88C3CB}" srcOrd="0" destOrd="0" presId="urn:microsoft.com/office/officeart/2005/8/layout/bProcess3"/>
    <dgm:cxn modelId="{97A40A02-E496-41FC-BD06-90C360CA231D}" type="presParOf" srcId="{0A444FA0-32BD-43FA-B341-41F3B89FFE9D}" destId="{8C6B5971-6246-4ADA-BC25-04733DDAD9D4}" srcOrd="1" destOrd="0" presId="urn:microsoft.com/office/officeart/2005/8/layout/bProcess3"/>
    <dgm:cxn modelId="{BDA84E20-E0D5-4146-9BA5-210B7402FCC9}" type="presParOf" srcId="{8C6B5971-6246-4ADA-BC25-04733DDAD9D4}" destId="{6FAB0F7A-CBC9-4596-BCEC-B471B8E3F0E7}" srcOrd="0" destOrd="0" presId="urn:microsoft.com/office/officeart/2005/8/layout/bProcess3"/>
    <dgm:cxn modelId="{78DF410F-24C9-418E-AE81-26E80BBD8AB1}" type="presParOf" srcId="{0A444FA0-32BD-43FA-B341-41F3B89FFE9D}" destId="{79916D1D-F508-4092-8D9D-34AB2759060A}" srcOrd="2" destOrd="0" presId="urn:microsoft.com/office/officeart/2005/8/layout/bProcess3"/>
    <dgm:cxn modelId="{1B6D1321-509F-405A-A7CC-B7954B9026CD}" type="presParOf" srcId="{0A444FA0-32BD-43FA-B341-41F3B89FFE9D}" destId="{39F9F6A3-D983-4DBA-B6D4-34F125D0F759}" srcOrd="3" destOrd="0" presId="urn:microsoft.com/office/officeart/2005/8/layout/bProcess3"/>
    <dgm:cxn modelId="{9655BF3A-A1DE-4A23-8B9D-C86EF9825D46}" type="presParOf" srcId="{39F9F6A3-D983-4DBA-B6D4-34F125D0F759}" destId="{08D8C966-4579-47C3-8434-16B0885DDEAC}" srcOrd="0" destOrd="0" presId="urn:microsoft.com/office/officeart/2005/8/layout/bProcess3"/>
    <dgm:cxn modelId="{43221DB7-5DE6-4DE5-8E24-723716EBF583}" type="presParOf" srcId="{0A444FA0-32BD-43FA-B341-41F3B89FFE9D}" destId="{6454C7FD-6AF6-45B5-A3CF-88EF13189D86}" srcOrd="4" destOrd="0" presId="urn:microsoft.com/office/officeart/2005/8/layout/bProcess3"/>
    <dgm:cxn modelId="{018B5E0B-22F5-4802-8AB2-07D8D0190C66}" type="presParOf" srcId="{0A444FA0-32BD-43FA-B341-41F3B89FFE9D}" destId="{85C65D8C-0226-433F-87E9-68D7C834A862}" srcOrd="5" destOrd="0" presId="urn:microsoft.com/office/officeart/2005/8/layout/bProcess3"/>
    <dgm:cxn modelId="{92FE1778-A80D-4D56-BB37-D13AC015B338}" type="presParOf" srcId="{85C65D8C-0226-433F-87E9-68D7C834A862}" destId="{E6319748-007D-4FE9-865D-C84CDA2D8795}" srcOrd="0" destOrd="0" presId="urn:microsoft.com/office/officeart/2005/8/layout/bProcess3"/>
    <dgm:cxn modelId="{8A60F340-063C-4CF3-85E8-A5C993473123}" type="presParOf" srcId="{0A444FA0-32BD-43FA-B341-41F3B89FFE9D}" destId="{B365D6A9-B209-4A8D-9419-8A1DF0EAE389}" srcOrd="6" destOrd="0" presId="urn:microsoft.com/office/officeart/2005/8/layout/bProcess3"/>
    <dgm:cxn modelId="{87A2D346-F915-4E88-BEC6-28EB3377077A}" type="presParOf" srcId="{0A444FA0-32BD-43FA-B341-41F3B89FFE9D}" destId="{523F012A-B43F-4B33-909B-3000A0AB33CC}" srcOrd="7" destOrd="0" presId="urn:microsoft.com/office/officeart/2005/8/layout/bProcess3"/>
    <dgm:cxn modelId="{E2041286-FF84-4C40-A90F-C9A8246EFF36}" type="presParOf" srcId="{523F012A-B43F-4B33-909B-3000A0AB33CC}" destId="{77B7BF1E-B00D-4730-9F8B-641DF8785E38}" srcOrd="0" destOrd="0" presId="urn:microsoft.com/office/officeart/2005/8/layout/bProcess3"/>
    <dgm:cxn modelId="{33BD7B3D-A847-431E-8106-D97E703B5043}" type="presParOf" srcId="{0A444FA0-32BD-43FA-B341-41F3B89FFE9D}" destId="{8124EB53-7A59-4DA2-ADBD-FFE89AD9812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3E149-EA86-46D1-947F-D18E5F57C52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168739-C9C6-4617-B68C-513DDFFD2C71}">
      <dgm:prSet phldrT="[Texto]"/>
      <dgm:spPr/>
      <dgm:t>
        <a:bodyPr/>
        <a:lstStyle/>
        <a:p>
          <a:r>
            <a:rPr lang="pt-BR" dirty="0"/>
            <a:t>Vigilância em Saúde</a:t>
          </a:r>
        </a:p>
      </dgm:t>
    </dgm:pt>
    <dgm:pt modelId="{9D83A270-784C-43AF-9FA5-8ADEB9001E92}" type="parTrans" cxnId="{189D7C38-7A5E-4F12-8D16-41C334F2BDB5}">
      <dgm:prSet/>
      <dgm:spPr/>
      <dgm:t>
        <a:bodyPr/>
        <a:lstStyle/>
        <a:p>
          <a:endParaRPr lang="pt-BR"/>
        </a:p>
      </dgm:t>
    </dgm:pt>
    <dgm:pt modelId="{34736DCC-6509-4681-9860-C6973F45359D}" type="sibTrans" cxnId="{189D7C38-7A5E-4F12-8D16-41C334F2BDB5}">
      <dgm:prSet/>
      <dgm:spPr/>
      <dgm:t>
        <a:bodyPr/>
        <a:lstStyle/>
        <a:p>
          <a:endParaRPr lang="pt-BR"/>
        </a:p>
      </dgm:t>
    </dgm:pt>
    <dgm:pt modelId="{2E3BC3F9-B6F3-4869-A40A-2BE70567DA86}">
      <dgm:prSet phldrT="[Texto]" custT="1"/>
      <dgm:spPr/>
      <dgm:t>
        <a:bodyPr/>
        <a:lstStyle/>
        <a:p>
          <a:r>
            <a:rPr lang="pt-BR" sz="6400" dirty="0"/>
            <a:t>VISA</a:t>
          </a:r>
        </a:p>
        <a:p>
          <a:r>
            <a:rPr lang="pt-BR" sz="3200" dirty="0"/>
            <a:t>Vigilância Sanitária</a:t>
          </a:r>
        </a:p>
      </dgm:t>
    </dgm:pt>
    <dgm:pt modelId="{F6E22BEF-B7DF-4964-9228-C19295108368}" type="parTrans" cxnId="{2701CDCC-6DFE-4CA4-B69D-0A0C0942E48B}">
      <dgm:prSet/>
      <dgm:spPr/>
      <dgm:t>
        <a:bodyPr/>
        <a:lstStyle/>
        <a:p>
          <a:endParaRPr lang="pt-BR"/>
        </a:p>
      </dgm:t>
    </dgm:pt>
    <dgm:pt modelId="{65C1F0D9-7A40-4DF3-9299-3A8F2A084329}" type="sibTrans" cxnId="{2701CDCC-6DFE-4CA4-B69D-0A0C0942E48B}">
      <dgm:prSet/>
      <dgm:spPr/>
      <dgm:t>
        <a:bodyPr/>
        <a:lstStyle/>
        <a:p>
          <a:endParaRPr lang="pt-BR"/>
        </a:p>
      </dgm:t>
    </dgm:pt>
    <dgm:pt modelId="{DA239FE6-E06A-4C75-9F3D-AA1FEE8E0557}">
      <dgm:prSet phldrT="[Texto]" custT="1"/>
      <dgm:spPr/>
      <dgm:t>
        <a:bodyPr/>
        <a:lstStyle/>
        <a:p>
          <a:r>
            <a:rPr lang="pt-BR" sz="6400" dirty="0"/>
            <a:t>VE</a:t>
          </a:r>
        </a:p>
        <a:p>
          <a:r>
            <a:rPr lang="pt-BR" sz="2000" dirty="0"/>
            <a:t>Vigilância Epidemiológica </a:t>
          </a:r>
        </a:p>
      </dgm:t>
    </dgm:pt>
    <dgm:pt modelId="{D3933DA3-DC15-435F-B0E6-9C9F1D463956}" type="parTrans" cxnId="{A544DD12-F4B4-41DA-B005-7DEF480D39FC}">
      <dgm:prSet/>
      <dgm:spPr/>
      <dgm:t>
        <a:bodyPr/>
        <a:lstStyle/>
        <a:p>
          <a:endParaRPr lang="pt-BR"/>
        </a:p>
      </dgm:t>
    </dgm:pt>
    <dgm:pt modelId="{12E0AB04-825E-43C2-8B98-8727AEF34133}" type="sibTrans" cxnId="{A544DD12-F4B4-41DA-B005-7DEF480D39FC}">
      <dgm:prSet/>
      <dgm:spPr/>
      <dgm:t>
        <a:bodyPr/>
        <a:lstStyle/>
        <a:p>
          <a:endParaRPr lang="pt-BR"/>
        </a:p>
      </dgm:t>
    </dgm:pt>
    <dgm:pt modelId="{47527F80-F9D2-4D64-8195-5CC206CE4954}">
      <dgm:prSet phldrT="[Texto]" custT="1"/>
      <dgm:spPr/>
      <dgm:t>
        <a:bodyPr/>
        <a:lstStyle/>
        <a:p>
          <a:r>
            <a:rPr lang="pt-BR" sz="6400" dirty="0"/>
            <a:t>VA</a:t>
          </a:r>
        </a:p>
        <a:p>
          <a:r>
            <a:rPr lang="pt-BR" sz="2800" dirty="0"/>
            <a:t>Vigilância Ambiental</a:t>
          </a:r>
        </a:p>
      </dgm:t>
    </dgm:pt>
    <dgm:pt modelId="{817F8836-7C16-41B1-87BB-B332244C0207}" type="parTrans" cxnId="{DB8B1C34-5E88-4E1A-8C70-EBB340A6116D}">
      <dgm:prSet/>
      <dgm:spPr/>
      <dgm:t>
        <a:bodyPr/>
        <a:lstStyle/>
        <a:p>
          <a:endParaRPr lang="pt-BR"/>
        </a:p>
      </dgm:t>
    </dgm:pt>
    <dgm:pt modelId="{F0707606-8E4A-4D9C-ACEB-8A8B2587C80A}" type="sibTrans" cxnId="{DB8B1C34-5E88-4E1A-8C70-EBB340A6116D}">
      <dgm:prSet/>
      <dgm:spPr/>
      <dgm:t>
        <a:bodyPr/>
        <a:lstStyle/>
        <a:p>
          <a:endParaRPr lang="pt-BR"/>
        </a:p>
      </dgm:t>
    </dgm:pt>
    <dgm:pt modelId="{06BF4121-835A-444B-BB6D-CBFDD18DE7E3}">
      <dgm:prSet custT="1"/>
      <dgm:spPr/>
      <dgm:t>
        <a:bodyPr/>
        <a:lstStyle/>
        <a:p>
          <a:r>
            <a:rPr lang="pt-BR" sz="6500" dirty="0"/>
            <a:t>ST</a:t>
          </a:r>
        </a:p>
        <a:p>
          <a:r>
            <a:rPr lang="pt-BR" sz="2900" dirty="0"/>
            <a:t>Saúde Trabalhador</a:t>
          </a:r>
        </a:p>
      </dgm:t>
    </dgm:pt>
    <dgm:pt modelId="{01AFF51E-22B4-4107-AFA5-EE3102D87CA8}" type="parTrans" cxnId="{C3270BC3-2B23-4A61-BDEC-E99521238C49}">
      <dgm:prSet/>
      <dgm:spPr/>
      <dgm:t>
        <a:bodyPr/>
        <a:lstStyle/>
        <a:p>
          <a:endParaRPr lang="pt-BR"/>
        </a:p>
      </dgm:t>
    </dgm:pt>
    <dgm:pt modelId="{BA7A4B01-CCA4-4A5A-ABFF-1C2D571C4E0D}" type="sibTrans" cxnId="{C3270BC3-2B23-4A61-BDEC-E99521238C49}">
      <dgm:prSet/>
      <dgm:spPr/>
      <dgm:t>
        <a:bodyPr/>
        <a:lstStyle/>
        <a:p>
          <a:endParaRPr lang="pt-BR"/>
        </a:p>
      </dgm:t>
    </dgm:pt>
    <dgm:pt modelId="{5572B128-6BA6-427A-A5B5-09FFA2E1B23B}" type="pres">
      <dgm:prSet presAssocID="{8133E149-EA86-46D1-947F-D18E5F57C521}" presName="composite" presStyleCnt="0">
        <dgm:presLayoutVars>
          <dgm:chMax val="1"/>
          <dgm:dir/>
          <dgm:resizeHandles val="exact"/>
        </dgm:presLayoutVars>
      </dgm:prSet>
      <dgm:spPr/>
    </dgm:pt>
    <dgm:pt modelId="{4250FB5E-E0C9-46C3-B093-CF1F0DD1ADA4}" type="pres">
      <dgm:prSet presAssocID="{3E168739-C9C6-4617-B68C-513DDFFD2C71}" presName="roof" presStyleLbl="dkBgShp" presStyleIdx="0" presStyleCnt="2"/>
      <dgm:spPr/>
    </dgm:pt>
    <dgm:pt modelId="{109EEF33-776E-4CC4-9E88-BD46F9DA134B}" type="pres">
      <dgm:prSet presAssocID="{3E168739-C9C6-4617-B68C-513DDFFD2C71}" presName="pillars" presStyleCnt="0"/>
      <dgm:spPr/>
    </dgm:pt>
    <dgm:pt modelId="{573E04F6-1430-4060-A6AE-1D4F7B281A4C}" type="pres">
      <dgm:prSet presAssocID="{3E168739-C9C6-4617-B68C-513DDFFD2C71}" presName="pillar1" presStyleLbl="node1" presStyleIdx="0" presStyleCnt="4">
        <dgm:presLayoutVars>
          <dgm:bulletEnabled val="1"/>
        </dgm:presLayoutVars>
      </dgm:prSet>
      <dgm:spPr/>
    </dgm:pt>
    <dgm:pt modelId="{92E01F28-502B-46C2-9DC1-C5480E1FA08C}" type="pres">
      <dgm:prSet presAssocID="{DA239FE6-E06A-4C75-9F3D-AA1FEE8E0557}" presName="pillarX" presStyleLbl="node1" presStyleIdx="1" presStyleCnt="4" custScaleX="95127">
        <dgm:presLayoutVars>
          <dgm:bulletEnabled val="1"/>
        </dgm:presLayoutVars>
      </dgm:prSet>
      <dgm:spPr/>
    </dgm:pt>
    <dgm:pt modelId="{512EB897-C2D1-4D35-919C-8D815D0714E5}" type="pres">
      <dgm:prSet presAssocID="{47527F80-F9D2-4D64-8195-5CC206CE4954}" presName="pillarX" presStyleLbl="node1" presStyleIdx="2" presStyleCnt="4" custScaleX="101312">
        <dgm:presLayoutVars>
          <dgm:bulletEnabled val="1"/>
        </dgm:presLayoutVars>
      </dgm:prSet>
      <dgm:spPr/>
    </dgm:pt>
    <dgm:pt modelId="{C07BFFE2-D6A8-4AD9-A46C-D53C2E21E526}" type="pres">
      <dgm:prSet presAssocID="{06BF4121-835A-444B-BB6D-CBFDD18DE7E3}" presName="pillarX" presStyleLbl="node1" presStyleIdx="3" presStyleCnt="4">
        <dgm:presLayoutVars>
          <dgm:bulletEnabled val="1"/>
        </dgm:presLayoutVars>
      </dgm:prSet>
      <dgm:spPr/>
    </dgm:pt>
    <dgm:pt modelId="{AB5DE6A0-3A35-4E93-929C-F27C3EE83786}" type="pres">
      <dgm:prSet presAssocID="{3E168739-C9C6-4617-B68C-513DDFFD2C71}" presName="base" presStyleLbl="dkBgShp" presStyleIdx="1" presStyleCnt="2"/>
      <dgm:spPr/>
    </dgm:pt>
  </dgm:ptLst>
  <dgm:cxnLst>
    <dgm:cxn modelId="{A544DD12-F4B4-41DA-B005-7DEF480D39FC}" srcId="{3E168739-C9C6-4617-B68C-513DDFFD2C71}" destId="{DA239FE6-E06A-4C75-9F3D-AA1FEE8E0557}" srcOrd="1" destOrd="0" parTransId="{D3933DA3-DC15-435F-B0E6-9C9F1D463956}" sibTransId="{12E0AB04-825E-43C2-8B98-8727AEF34133}"/>
    <dgm:cxn modelId="{7E7E5D22-126F-4E8D-AB78-4DE1B8CEE56D}" type="presOf" srcId="{47527F80-F9D2-4D64-8195-5CC206CE4954}" destId="{512EB897-C2D1-4D35-919C-8D815D0714E5}" srcOrd="0" destOrd="0" presId="urn:microsoft.com/office/officeart/2005/8/layout/hList3"/>
    <dgm:cxn modelId="{DB8B1C34-5E88-4E1A-8C70-EBB340A6116D}" srcId="{3E168739-C9C6-4617-B68C-513DDFFD2C71}" destId="{47527F80-F9D2-4D64-8195-5CC206CE4954}" srcOrd="2" destOrd="0" parTransId="{817F8836-7C16-41B1-87BB-B332244C0207}" sibTransId="{F0707606-8E4A-4D9C-ACEB-8A8B2587C80A}"/>
    <dgm:cxn modelId="{49E93A36-E125-4B55-8524-BA5711A1FA38}" type="presOf" srcId="{3E168739-C9C6-4617-B68C-513DDFFD2C71}" destId="{4250FB5E-E0C9-46C3-B093-CF1F0DD1ADA4}" srcOrd="0" destOrd="0" presId="urn:microsoft.com/office/officeart/2005/8/layout/hList3"/>
    <dgm:cxn modelId="{189D7C38-7A5E-4F12-8D16-41C334F2BDB5}" srcId="{8133E149-EA86-46D1-947F-D18E5F57C521}" destId="{3E168739-C9C6-4617-B68C-513DDFFD2C71}" srcOrd="0" destOrd="0" parTransId="{9D83A270-784C-43AF-9FA5-8ADEB9001E92}" sibTransId="{34736DCC-6509-4681-9860-C6973F45359D}"/>
    <dgm:cxn modelId="{23677E80-9F52-429A-99D8-E927D78CC941}" type="presOf" srcId="{06BF4121-835A-444B-BB6D-CBFDD18DE7E3}" destId="{C07BFFE2-D6A8-4AD9-A46C-D53C2E21E526}" srcOrd="0" destOrd="0" presId="urn:microsoft.com/office/officeart/2005/8/layout/hList3"/>
    <dgm:cxn modelId="{5D93418E-B06E-4E28-AE0F-01A8E0A20C86}" type="presOf" srcId="{DA239FE6-E06A-4C75-9F3D-AA1FEE8E0557}" destId="{92E01F28-502B-46C2-9DC1-C5480E1FA08C}" srcOrd="0" destOrd="0" presId="urn:microsoft.com/office/officeart/2005/8/layout/hList3"/>
    <dgm:cxn modelId="{C3270BC3-2B23-4A61-BDEC-E99521238C49}" srcId="{3E168739-C9C6-4617-B68C-513DDFFD2C71}" destId="{06BF4121-835A-444B-BB6D-CBFDD18DE7E3}" srcOrd="3" destOrd="0" parTransId="{01AFF51E-22B4-4107-AFA5-EE3102D87CA8}" sibTransId="{BA7A4B01-CCA4-4A5A-ABFF-1C2D571C4E0D}"/>
    <dgm:cxn modelId="{5B77F2C4-9B26-4772-9A1E-E0D70C46E0E5}" type="presOf" srcId="{2E3BC3F9-B6F3-4869-A40A-2BE70567DA86}" destId="{573E04F6-1430-4060-A6AE-1D4F7B281A4C}" srcOrd="0" destOrd="0" presId="urn:microsoft.com/office/officeart/2005/8/layout/hList3"/>
    <dgm:cxn modelId="{2701CDCC-6DFE-4CA4-B69D-0A0C0942E48B}" srcId="{3E168739-C9C6-4617-B68C-513DDFFD2C71}" destId="{2E3BC3F9-B6F3-4869-A40A-2BE70567DA86}" srcOrd="0" destOrd="0" parTransId="{F6E22BEF-B7DF-4964-9228-C19295108368}" sibTransId="{65C1F0D9-7A40-4DF3-9299-3A8F2A084329}"/>
    <dgm:cxn modelId="{E66346F9-1B51-4A60-93D4-BD104976DDF5}" type="presOf" srcId="{8133E149-EA86-46D1-947F-D18E5F57C521}" destId="{5572B128-6BA6-427A-A5B5-09FFA2E1B23B}" srcOrd="0" destOrd="0" presId="urn:microsoft.com/office/officeart/2005/8/layout/hList3"/>
    <dgm:cxn modelId="{5F456983-8C5D-4C89-A328-480573B1DDC8}" type="presParOf" srcId="{5572B128-6BA6-427A-A5B5-09FFA2E1B23B}" destId="{4250FB5E-E0C9-46C3-B093-CF1F0DD1ADA4}" srcOrd="0" destOrd="0" presId="urn:microsoft.com/office/officeart/2005/8/layout/hList3"/>
    <dgm:cxn modelId="{053436B9-E462-4372-9F62-0D9BBFB8523E}" type="presParOf" srcId="{5572B128-6BA6-427A-A5B5-09FFA2E1B23B}" destId="{109EEF33-776E-4CC4-9E88-BD46F9DA134B}" srcOrd="1" destOrd="0" presId="urn:microsoft.com/office/officeart/2005/8/layout/hList3"/>
    <dgm:cxn modelId="{0938F13F-42E8-43D0-A424-70B28393052C}" type="presParOf" srcId="{109EEF33-776E-4CC4-9E88-BD46F9DA134B}" destId="{573E04F6-1430-4060-A6AE-1D4F7B281A4C}" srcOrd="0" destOrd="0" presId="urn:microsoft.com/office/officeart/2005/8/layout/hList3"/>
    <dgm:cxn modelId="{17B8C842-A39E-448D-94DB-9A89BA21CCCD}" type="presParOf" srcId="{109EEF33-776E-4CC4-9E88-BD46F9DA134B}" destId="{92E01F28-502B-46C2-9DC1-C5480E1FA08C}" srcOrd="1" destOrd="0" presId="urn:microsoft.com/office/officeart/2005/8/layout/hList3"/>
    <dgm:cxn modelId="{2410935C-61D9-4718-8BBF-E37874D24B50}" type="presParOf" srcId="{109EEF33-776E-4CC4-9E88-BD46F9DA134B}" destId="{512EB897-C2D1-4D35-919C-8D815D0714E5}" srcOrd="2" destOrd="0" presId="urn:microsoft.com/office/officeart/2005/8/layout/hList3"/>
    <dgm:cxn modelId="{0A72158F-522C-41F1-A3D6-0F437628E1E6}" type="presParOf" srcId="{109EEF33-776E-4CC4-9E88-BD46F9DA134B}" destId="{C07BFFE2-D6A8-4AD9-A46C-D53C2E21E526}" srcOrd="3" destOrd="0" presId="urn:microsoft.com/office/officeart/2005/8/layout/hList3"/>
    <dgm:cxn modelId="{8D2BA0AA-429A-4D28-972E-63E6289CF3C4}" type="presParOf" srcId="{5572B128-6BA6-427A-A5B5-09FFA2E1B23B}" destId="{AB5DE6A0-3A35-4E93-929C-F27C3EE837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B5971-6246-4ADA-BC25-04733DDAD9D4}">
      <dsp:nvSpPr>
        <dsp:cNvPr id="0" name=""/>
        <dsp:cNvSpPr/>
      </dsp:nvSpPr>
      <dsp:spPr>
        <a:xfrm>
          <a:off x="2947919" y="1216530"/>
          <a:ext cx="6460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03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254022" y="1258867"/>
        <a:ext cx="33831" cy="6766"/>
      </dsp:txXfrm>
    </dsp:sp>
    <dsp:sp modelId="{45C575C6-D4BD-477F-9601-A20A4C88C3CB}">
      <dsp:nvSpPr>
        <dsp:cNvPr id="0" name=""/>
        <dsp:cNvSpPr/>
      </dsp:nvSpPr>
      <dsp:spPr>
        <a:xfrm>
          <a:off x="7815" y="379679"/>
          <a:ext cx="2941904" cy="176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Paciente com encaminhamento	</a:t>
          </a:r>
        </a:p>
      </dsp:txBody>
      <dsp:txXfrm>
        <a:off x="7815" y="379679"/>
        <a:ext cx="2941904" cy="1765142"/>
      </dsp:txXfrm>
    </dsp:sp>
    <dsp:sp modelId="{39F9F6A3-D983-4DBA-B6D4-34F125D0F759}">
      <dsp:nvSpPr>
        <dsp:cNvPr id="0" name=""/>
        <dsp:cNvSpPr/>
      </dsp:nvSpPr>
      <dsp:spPr>
        <a:xfrm>
          <a:off x="6566461" y="1216530"/>
          <a:ext cx="6460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03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872564" y="1258867"/>
        <a:ext cx="33831" cy="6766"/>
      </dsp:txXfrm>
    </dsp:sp>
    <dsp:sp modelId="{79916D1D-F508-4092-8D9D-34AB2759060A}">
      <dsp:nvSpPr>
        <dsp:cNvPr id="0" name=""/>
        <dsp:cNvSpPr/>
      </dsp:nvSpPr>
      <dsp:spPr>
        <a:xfrm>
          <a:off x="3626357" y="379679"/>
          <a:ext cx="2941904" cy="176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SMS (realiza o cadastro)	</a:t>
          </a:r>
        </a:p>
      </dsp:txBody>
      <dsp:txXfrm>
        <a:off x="3626357" y="379679"/>
        <a:ext cx="2941904" cy="1765142"/>
      </dsp:txXfrm>
    </dsp:sp>
    <dsp:sp modelId="{85C65D8C-0226-433F-87E9-68D7C834A862}">
      <dsp:nvSpPr>
        <dsp:cNvPr id="0" name=""/>
        <dsp:cNvSpPr/>
      </dsp:nvSpPr>
      <dsp:spPr>
        <a:xfrm>
          <a:off x="1478767" y="2143022"/>
          <a:ext cx="7237084" cy="646037"/>
        </a:xfrm>
        <a:custGeom>
          <a:avLst/>
          <a:gdLst/>
          <a:ahLst/>
          <a:cxnLst/>
          <a:rect l="0" t="0" r="0" b="0"/>
          <a:pathLst>
            <a:path>
              <a:moveTo>
                <a:pt x="7237084" y="0"/>
              </a:moveTo>
              <a:lnTo>
                <a:pt x="7237084" y="340118"/>
              </a:lnTo>
              <a:lnTo>
                <a:pt x="0" y="340118"/>
              </a:lnTo>
              <a:lnTo>
                <a:pt x="0" y="6460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15593" y="2462657"/>
        <a:ext cx="363432" cy="6766"/>
      </dsp:txXfrm>
    </dsp:sp>
    <dsp:sp modelId="{6454C7FD-6AF6-45B5-A3CF-88EF13189D86}">
      <dsp:nvSpPr>
        <dsp:cNvPr id="0" name=""/>
        <dsp:cNvSpPr/>
      </dsp:nvSpPr>
      <dsp:spPr>
        <a:xfrm>
          <a:off x="7244899" y="379679"/>
          <a:ext cx="2941904" cy="176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Serviço </a:t>
          </a:r>
          <a:r>
            <a:rPr lang="pt-BR" sz="2400" kern="1200"/>
            <a:t>de Controle e Avaliação</a:t>
          </a:r>
          <a:endParaRPr lang="pt-BR" sz="2400" kern="1200" dirty="0"/>
        </a:p>
      </dsp:txBody>
      <dsp:txXfrm>
        <a:off x="7244899" y="379679"/>
        <a:ext cx="2941904" cy="1765142"/>
      </dsp:txXfrm>
    </dsp:sp>
    <dsp:sp modelId="{523F012A-B43F-4B33-909B-3000A0AB33CC}">
      <dsp:nvSpPr>
        <dsp:cNvPr id="0" name=""/>
        <dsp:cNvSpPr/>
      </dsp:nvSpPr>
      <dsp:spPr>
        <a:xfrm>
          <a:off x="2947919" y="3658311"/>
          <a:ext cx="6460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03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254022" y="3700648"/>
        <a:ext cx="33831" cy="6766"/>
      </dsp:txXfrm>
    </dsp:sp>
    <dsp:sp modelId="{B365D6A9-B209-4A8D-9419-8A1DF0EAE389}">
      <dsp:nvSpPr>
        <dsp:cNvPr id="0" name=""/>
        <dsp:cNvSpPr/>
      </dsp:nvSpPr>
      <dsp:spPr>
        <a:xfrm>
          <a:off x="7815" y="2821459"/>
          <a:ext cx="2941904" cy="176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SMS (realiza os agendamentos de acordo com as vagas disponíveis</a:t>
          </a:r>
        </a:p>
      </dsp:txBody>
      <dsp:txXfrm>
        <a:off x="7815" y="2821459"/>
        <a:ext cx="2941904" cy="1765142"/>
      </dsp:txXfrm>
    </dsp:sp>
    <dsp:sp modelId="{8124EB53-7A59-4DA2-ADBD-FFE89AD98124}">
      <dsp:nvSpPr>
        <dsp:cNvPr id="0" name=""/>
        <dsp:cNvSpPr/>
      </dsp:nvSpPr>
      <dsp:spPr>
        <a:xfrm>
          <a:off x="3626357" y="2821459"/>
          <a:ext cx="2941904" cy="176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Atendimento domiciliar ou Clinica de fisioterapia</a:t>
          </a:r>
        </a:p>
      </dsp:txBody>
      <dsp:txXfrm>
        <a:off x="3626357" y="2821459"/>
        <a:ext cx="2941904" cy="1765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0FB5E-E0C9-46C3-B093-CF1F0DD1ADA4}">
      <dsp:nvSpPr>
        <dsp:cNvPr id="0" name=""/>
        <dsp:cNvSpPr/>
      </dsp:nvSpPr>
      <dsp:spPr>
        <a:xfrm>
          <a:off x="0" y="0"/>
          <a:ext cx="10058399" cy="124499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Vigilância em Saúde</a:t>
          </a:r>
        </a:p>
      </dsp:txBody>
      <dsp:txXfrm>
        <a:off x="0" y="0"/>
        <a:ext cx="10058399" cy="1244996"/>
      </dsp:txXfrm>
    </dsp:sp>
    <dsp:sp modelId="{573E04F6-1430-4060-A6AE-1D4F7B281A4C}">
      <dsp:nvSpPr>
        <dsp:cNvPr id="0" name=""/>
        <dsp:cNvSpPr/>
      </dsp:nvSpPr>
      <dsp:spPr>
        <a:xfrm>
          <a:off x="5831" y="1244996"/>
          <a:ext cx="2534245" cy="261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400" kern="1200" dirty="0"/>
            <a:t>VISA</a:t>
          </a:r>
        </a:p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Vigilância Sanitária</a:t>
          </a:r>
        </a:p>
      </dsp:txBody>
      <dsp:txXfrm>
        <a:off x="5831" y="1244996"/>
        <a:ext cx="2534245" cy="2614491"/>
      </dsp:txXfrm>
    </dsp:sp>
    <dsp:sp modelId="{92E01F28-502B-46C2-9DC1-C5480E1FA08C}">
      <dsp:nvSpPr>
        <dsp:cNvPr id="0" name=""/>
        <dsp:cNvSpPr/>
      </dsp:nvSpPr>
      <dsp:spPr>
        <a:xfrm>
          <a:off x="2540076" y="1244996"/>
          <a:ext cx="2410751" cy="261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400" kern="1200" dirty="0"/>
            <a:t>VE</a:t>
          </a:r>
        </a:p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Vigilância Epidemiológica </a:t>
          </a:r>
        </a:p>
      </dsp:txBody>
      <dsp:txXfrm>
        <a:off x="2540076" y="1244996"/>
        <a:ext cx="2410751" cy="2614491"/>
      </dsp:txXfrm>
    </dsp:sp>
    <dsp:sp modelId="{512EB897-C2D1-4D35-919C-8D815D0714E5}">
      <dsp:nvSpPr>
        <dsp:cNvPr id="0" name=""/>
        <dsp:cNvSpPr/>
      </dsp:nvSpPr>
      <dsp:spPr>
        <a:xfrm>
          <a:off x="4950828" y="1244996"/>
          <a:ext cx="2567494" cy="261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400" kern="1200" dirty="0"/>
            <a:t>VA</a:t>
          </a:r>
        </a:p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Vigilância Ambiental</a:t>
          </a:r>
        </a:p>
      </dsp:txBody>
      <dsp:txXfrm>
        <a:off x="4950828" y="1244996"/>
        <a:ext cx="2567494" cy="2614491"/>
      </dsp:txXfrm>
    </dsp:sp>
    <dsp:sp modelId="{C07BFFE2-D6A8-4AD9-A46C-D53C2E21E526}">
      <dsp:nvSpPr>
        <dsp:cNvPr id="0" name=""/>
        <dsp:cNvSpPr/>
      </dsp:nvSpPr>
      <dsp:spPr>
        <a:xfrm>
          <a:off x="7518323" y="1244996"/>
          <a:ext cx="2534245" cy="261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ST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Saúde Trabalhador</a:t>
          </a:r>
        </a:p>
      </dsp:txBody>
      <dsp:txXfrm>
        <a:off x="7518323" y="1244996"/>
        <a:ext cx="2534245" cy="2614491"/>
      </dsp:txXfrm>
    </dsp:sp>
    <dsp:sp modelId="{AB5DE6A0-3A35-4E93-929C-F27C3EE83786}">
      <dsp:nvSpPr>
        <dsp:cNvPr id="0" name=""/>
        <dsp:cNvSpPr/>
      </dsp:nvSpPr>
      <dsp:spPr>
        <a:xfrm>
          <a:off x="0" y="3859487"/>
          <a:ext cx="10058399" cy="2904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FB860A-2F28-4C1F-A8FD-77487468CF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7E2186D-F015-4814-BF75-7A4C9B7822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47978E3-3EB9-4569-AADD-94F7C65AB9FD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58C35E-6FC6-442B-81D0-F446DA0C40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FEBD83-5088-4B2D-9B02-CA600F37EB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037DA08-BA44-46F2-9C73-E80CE2621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90925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EEF4052-1474-46C0-9CAF-654FF296A98D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6F3DE3D-E925-4C57-9B4F-C0896AC70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7881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991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d0d6cdbe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7d0d6cdbe7_2_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7d0d6cdbe7_2_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d0d6cdbe7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7d0d6cdbe7_2_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7d0d6cdbe7_2_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603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960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306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634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15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94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FE895-9B7D-7B6F-E7A4-0D1FB7470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C74F866-24B0-712D-1DB6-AD6334549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91B3CC-0D21-F6B6-42F2-A480A2904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id="{F7672808-0B8F-74BF-C591-9192B7B03112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3370E4-7D2E-6834-C478-8A372DD3C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67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23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28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41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886DF-A699-49A5-9C92-3019CA1BCF84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78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3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7FC-F1F1-4769-B780-CC78A352E9B8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9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4D58-FEA0-418A-87CF-ED3B854762D7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8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A760-4D31-48E9-B3B9-18153959EB23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7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615-20FD-48AA-89A0-4C5B2C8A3545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5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9E8-AF59-41B7-A76A-50E39C75DEA6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3FD-8513-44A0-BC7F-AA6BF347194E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4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4904-12AA-4A01-A31A-F00D9CD9A982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2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B0E5-CCD3-487F-A5B9-C69A0C37B7AF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2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CA03-3126-4BE1-A4E4-4D5EA0AAA786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2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88459E01-8E28-4C38-8031-16EDE3712443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9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436C5-4D0D-48AD-B689-D296AB26EE95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60694C8-C02E-4493-BC27-532C8ABD608E}" type="datetime1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6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vsms.saude.gov.br/bvs/saudelegis/gm/2017/prc0006_03_10_2017.html#TITULOVCAP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a de fundo abstrata triangular">
            <a:extLst>
              <a:ext uri="{FF2B5EF4-FFF2-40B4-BE49-F238E27FC236}">
                <a16:creationId xmlns:a16="http://schemas.microsoft.com/office/drawing/2014/main" id="{6D4E149D-2FEB-0C02-C104-FD35DE899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6348" y="9139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34475E-B200-463B-84E5-61FA5E0A0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263808"/>
            <a:ext cx="3214307" cy="215250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Prestação de contas </a:t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>Secretaria de Saúde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AAFDBA-22DD-45CD-AD11-5E0CE050B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416318"/>
            <a:ext cx="3635925" cy="2539866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pt-BR" sz="1800" b="1" dirty="0"/>
              <a:t>02º Quadrimestre/2025</a:t>
            </a:r>
          </a:p>
          <a:p>
            <a:pPr algn="ctr"/>
            <a:r>
              <a:rPr lang="pt-BR" sz="1800" b="1" dirty="0"/>
              <a:t>(MAIO/AGOSTO)                                        </a:t>
            </a:r>
          </a:p>
          <a:p>
            <a:pPr algn="ctr"/>
            <a:r>
              <a:rPr lang="pt-BR" sz="1300" b="1" dirty="0">
                <a:solidFill>
                  <a:schemeClr val="accent6">
                    <a:lumMod val="75000"/>
                  </a:schemeClr>
                </a:solidFill>
              </a:rPr>
              <a:t>ALINE BARBOSA</a:t>
            </a:r>
            <a:r>
              <a:rPr lang="pt-BR" sz="1300" b="1" dirty="0"/>
              <a:t>– Secretária MUNICIPAL de saúde</a:t>
            </a:r>
          </a:p>
          <a:p>
            <a:pPr algn="ctr"/>
            <a:r>
              <a:rPr lang="pt-BR" sz="1300" b="1" dirty="0">
                <a:solidFill>
                  <a:schemeClr val="accent6">
                    <a:lumMod val="75000"/>
                  </a:schemeClr>
                </a:solidFill>
              </a:rPr>
              <a:t>VANESSA NEVES </a:t>
            </a:r>
            <a:r>
              <a:rPr lang="pt-BR" sz="1300" b="1" dirty="0"/>
              <a:t>– Secretária ADJUNTA DE SAÚDE</a:t>
            </a:r>
          </a:p>
          <a:p>
            <a:pPr algn="ctr"/>
            <a:r>
              <a:rPr lang="pt-BR" sz="1300" b="1" dirty="0">
                <a:solidFill>
                  <a:schemeClr val="accent6">
                    <a:lumMod val="75000"/>
                  </a:schemeClr>
                </a:solidFill>
              </a:rPr>
              <a:t>ELIANE MELO </a:t>
            </a:r>
            <a:r>
              <a:rPr lang="pt-BR" sz="1300" b="1" dirty="0"/>
              <a:t>–Coordenadora APS </a:t>
            </a:r>
          </a:p>
          <a:p>
            <a:pPr algn="ctr"/>
            <a:endParaRPr lang="pt-BR" sz="10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76E95C3-5049-428A-8FE2-BD9A8CCF2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88" y="1931693"/>
            <a:ext cx="2227835" cy="29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9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323B4-9333-6403-C4FD-F7AC8DD9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7030A0"/>
                </a:solidFill>
              </a:rPr>
              <a:t>Ligue Saúde 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E70C23-482B-B7A4-6F03-162F726D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004F7D-DAE5-E7BA-9818-1C6853E8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6A11F4-EADC-D454-E512-B3B0D532FA89}"/>
              </a:ext>
            </a:extLst>
          </p:cNvPr>
          <p:cNvSpPr txBox="1"/>
          <p:nvPr/>
        </p:nvSpPr>
        <p:spPr>
          <a:xfrm>
            <a:off x="1756498" y="2190307"/>
            <a:ext cx="10322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RELAÇÃO DE CHAMADAS/PACIENTES ATENDIDOS NO LIGUE SAUDE </a:t>
            </a:r>
          </a:p>
        </p:txBody>
      </p:sp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F025268D-2DEB-4A5B-8371-5B0E2D88D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83090"/>
              </p:ext>
            </p:extLst>
          </p:nvPr>
        </p:nvGraphicFramePr>
        <p:xfrm>
          <a:off x="1941689" y="3012586"/>
          <a:ext cx="8218312" cy="3128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156">
                  <a:extLst>
                    <a:ext uri="{9D8B030D-6E8A-4147-A177-3AD203B41FA5}">
                      <a16:colId xmlns:a16="http://schemas.microsoft.com/office/drawing/2014/main" val="2872395508"/>
                    </a:ext>
                  </a:extLst>
                </a:gridCol>
                <a:gridCol w="4109156">
                  <a:extLst>
                    <a:ext uri="{9D8B030D-6E8A-4147-A177-3AD203B41FA5}">
                      <a16:colId xmlns:a16="http://schemas.microsoft.com/office/drawing/2014/main" val="2815635567"/>
                    </a:ext>
                  </a:extLst>
                </a:gridCol>
              </a:tblGrid>
              <a:tr h="51554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MÊS REFERENCIA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NÚMERO DE ATENDIMENTOS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092277"/>
                  </a:ext>
                </a:extLst>
              </a:tr>
              <a:tr h="51554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64015"/>
                  </a:ext>
                </a:extLst>
              </a:tr>
              <a:tr h="51554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784210"/>
                  </a:ext>
                </a:extLst>
              </a:tr>
              <a:tr h="51554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766862"/>
                  </a:ext>
                </a:extLst>
              </a:tr>
              <a:tr h="51554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27142"/>
                  </a:ext>
                </a:extLst>
              </a:tr>
              <a:tr h="55085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02°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126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16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54375"/>
            <a:ext cx="121920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Transporte SUS</a:t>
            </a:r>
          </a:p>
        </p:txBody>
      </p:sp>
      <p:sp>
        <p:nvSpPr>
          <p:cNvPr id="68611" name="AutoShape 2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2" name="AutoShape 4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3" name="AutoShape 6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pic>
        <p:nvPicPr>
          <p:cNvPr id="68614" name="Picture 2" descr="C:\Users\Endemias\ROBERTA SITE\ROBERTA SITE\Luiz Henrique\Imagens\camisa semana saúde intinerante dr pa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260350"/>
            <a:ext cx="6527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2368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7030A0"/>
                </a:solidFill>
              </a:rPr>
              <a:t>TRATAMENTO FORA DOMICÍLIO (TFD)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4800" dirty="0"/>
          </a:p>
          <a:p>
            <a:pPr algn="ctr"/>
            <a:r>
              <a:rPr lang="pt-BR" sz="4800" dirty="0">
                <a:latin typeface="Calibri" panose="020F0502020204030204" pitchFamily="34" charset="0"/>
                <a:cs typeface="Calibri" panose="020F0502020204030204" pitchFamily="34" charset="0"/>
              </a:rPr>
              <a:t>TOTAL 02° QUADRIMESTRE 2025 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3931138" y="4337538"/>
            <a:ext cx="4767385" cy="107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4048" lvl="2" indent="0" algn="ctr">
              <a:buNone/>
            </a:pPr>
            <a:r>
              <a:rPr lang="pt-BR" sz="4200" b="1" dirty="0">
                <a:latin typeface="Calibri" panose="020F0502020204030204" pitchFamily="34" charset="0"/>
                <a:cs typeface="Calibri" panose="020F0502020204030204" pitchFamily="34" charset="0"/>
              </a:rPr>
              <a:t>814 VIAGENS</a:t>
            </a:r>
          </a:p>
        </p:txBody>
      </p:sp>
    </p:spTree>
    <p:extLst>
      <p:ext uri="{BB962C8B-B14F-4D97-AF65-F5344CB8AC3E}">
        <p14:creationId xmlns:p14="http://schemas.microsoft.com/office/powerpoint/2010/main" val="50930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BAAF4DD-A11C-466D-9FED-AABA33B41C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Farmácia Básica 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3A447FD5-0DAD-4095-A50C-9A72DCB7C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pt-BR" dirty="0" err="1"/>
              <a:t>Marita</a:t>
            </a:r>
            <a:r>
              <a:rPr lang="pt-BR" dirty="0"/>
              <a:t> Lopes da cunha Leonel</a:t>
            </a:r>
          </a:p>
          <a:p>
            <a:pPr algn="r"/>
            <a:r>
              <a:rPr lang="pt-BR" dirty="0"/>
              <a:t>Responsável técnica</a:t>
            </a:r>
          </a:p>
          <a:p>
            <a:pPr algn="r"/>
            <a:r>
              <a:rPr lang="pt-BR" dirty="0"/>
              <a:t>CRF/MG: 11.737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F5505E8-4130-441E-BE1B-4DAB973B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550" y="601931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5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08938-23BB-4F6F-ADC6-18F51DD6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Farmácia Básica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1E554-53C4-4722-9CD0-98A652B4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Horário de funcionamento: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Segunda a sexta: 07:00 as 16:00 horas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Equipe: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Farmacêutico ( Farmácia Básica)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Auxiliares </a:t>
            </a: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( 1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 Básicos e 1 no Alto Custo)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Dispensação de medicamentos e insumos através de CPF/Cartão do SUS e receita atualizada.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CC1243-0BDB-411B-A253-64D543D2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- 2025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786162-DF89-46A8-81E2-DF0CE824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0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AD20B-368B-4A25-B253-C296BC7B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7856"/>
          </a:xfrm>
        </p:spPr>
        <p:txBody>
          <a:bodyPr/>
          <a:lstStyle/>
          <a:p>
            <a:pPr algn="ctr"/>
            <a:r>
              <a:rPr lang="pt-BR" b="1" dirty="0"/>
              <a:t>Farmácia Básica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EA5648-C451-4DD5-8390-E1ADAA5B9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72081"/>
            <a:ext cx="10058400" cy="3797012"/>
          </a:xfrm>
        </p:spPr>
        <p:txBody>
          <a:bodyPr/>
          <a:lstStyle/>
          <a:p>
            <a:r>
              <a:rPr lang="pt-BR" dirty="0"/>
              <a:t>Medicamentos Básicos;</a:t>
            </a:r>
          </a:p>
          <a:p>
            <a:r>
              <a:rPr lang="pt-BR" dirty="0"/>
              <a:t>Medicamentos tabagismo;</a:t>
            </a:r>
          </a:p>
          <a:p>
            <a:r>
              <a:rPr lang="pt-BR" dirty="0"/>
              <a:t>Medicamentos – saúde da mulher</a:t>
            </a:r>
          </a:p>
          <a:p>
            <a:r>
              <a:rPr lang="pt-BR" dirty="0"/>
              <a:t>Medicamentos e insumos diabetes;</a:t>
            </a:r>
          </a:p>
          <a:p>
            <a:r>
              <a:rPr lang="pt-BR" dirty="0">
                <a:solidFill>
                  <a:schemeClr val="tx1"/>
                </a:solidFill>
              </a:rPr>
              <a:t>Medicamentos Estratégicos </a:t>
            </a:r>
          </a:p>
          <a:p>
            <a:r>
              <a:rPr lang="pt-BR" dirty="0">
                <a:solidFill>
                  <a:schemeClr val="tx1"/>
                </a:solidFill>
              </a:rPr>
              <a:t>Medicamentos Especializados 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9E0595-4246-44F7-B775-E2127D0C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- 2025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B3F1EB-0D9C-43C2-A3C6-E27DBD30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03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30DCC-8823-4E24-8CF8-FC5D210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Medicamentos Componente Básico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8F05F9-0F4E-4C52-840A-CCC1AF53C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357"/>
            <a:ext cx="10058400" cy="44881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composto por medicamentos e insumos destinados à Atenção Primária à Saúde, satisfazendo as necessidades prioritárias de cuidados da saúde da população. São destinados ao tratamento de condições como a Hipertensão, Diabetes, Infecções e outras.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Medicamentos Básicos são financiados com recurso tripartite (federal, estadual e municipal) e em Minas Gerais são adquiridos pelos municípios com cooperação do Estado.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Medicamentos da relação Municipal de Medicamentos Essenciais (REMUME)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 e Insumos do Programa Saúde da Mulher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 e Insumos para o Tratamento do Diabetes Mellitus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 para o combate de Tabagismo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B75BE0-DD2A-4F7A-8406-8C9547C3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- 2025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A8176E-B30C-4CD6-8FAE-78E345D4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33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72427-3D5F-40F2-8DEC-9748AA5C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Medicamentos Componente Estratégicos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E4B4D-8D7D-44A2-87E1-15C8F4D4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10" y="1737361"/>
            <a:ext cx="10325170" cy="464666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aqueles utilizados contra doenças que configuram problemas de saúde pública, com impacto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sócio-econômico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importante cujo controle e tratamento tenham protocolos e normas estabelecidas.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Esquistossomose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Hanseníase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Leishmaniose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Sífilis e outras IST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Toxoplasmose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Tuberculose 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D79712-F688-4FD4-905E-7EF2BB63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- 2025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29C543-76E8-4550-B078-9A9573E3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9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F2DB2-AAE6-40D4-A21E-85CDAAE6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Medicamentos Especializados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AF18E3-B233-44AC-B34C-F92D22AD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91263"/>
          </a:xfrm>
        </p:spPr>
        <p:txBody>
          <a:bodyPr/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Medicamentos utilizados em doenças raras, de baixa prevalência ou de uso crônico prolongado, com alto custo unitário, cujas linhas de cuidado estão definidas em Protocolos Clínicos e Diretrizes Terapêuticas (PCDT) publicados pelo Ministério da Saúde.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B4CFAE-53DA-41F7-A6CB-ABBFBCA1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–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EB6331-B1F0-4975-AA3D-3FFA36D1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24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A31D6-F2F2-4C5E-A17B-4E697862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de Financiamento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013715-E930-4078-BEF0-DC517654C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000" dirty="0">
                <a:solidFill>
                  <a:schemeClr val="accent2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/>
              <a:t>Contrapartida Federal: </a:t>
            </a:r>
            <a:r>
              <a:rPr lang="pt-BR" sz="2000" b="1" dirty="0"/>
              <a:t>R$ 5,58 </a:t>
            </a:r>
            <a:r>
              <a:rPr lang="pt-BR" sz="2000" i="1" dirty="0"/>
              <a:t>per capta/ano (</a:t>
            </a:r>
            <a:r>
              <a:rPr lang="pt-BR" sz="2000" dirty="0">
                <a:solidFill>
                  <a:schemeClr val="tx1"/>
                </a:solidFill>
              </a:rPr>
              <a:t> </a:t>
            </a:r>
            <a:r>
              <a:rPr lang="pt-BR" sz="2000" dirty="0">
                <a:solidFill>
                  <a:schemeClr val="tx1"/>
                </a:solidFill>
                <a:hlinkClick r:id="rId2"/>
              </a:rPr>
              <a:t>Portaria de Consolidação GM/MS nº 6, de 28 de setembro de 2017</a:t>
            </a:r>
            <a:r>
              <a:rPr lang="pt-BR" sz="2000" dirty="0">
                <a:solidFill>
                  <a:schemeClr val="tx1"/>
                </a:solidFill>
              </a:rPr>
              <a:t>).</a:t>
            </a:r>
            <a:endParaRPr lang="pt-BR" sz="2000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000" i="1" dirty="0"/>
              <a:t>Contrapartida Estadual: </a:t>
            </a:r>
            <a:r>
              <a:rPr lang="pt-BR" sz="2000" b="1" dirty="0"/>
              <a:t>R$ 3,35</a:t>
            </a:r>
            <a:r>
              <a:rPr lang="pt-BR" sz="2000" b="1" i="1" dirty="0"/>
              <a:t> </a:t>
            </a:r>
            <a:r>
              <a:rPr lang="pt-BR" sz="2000" i="1" dirty="0"/>
              <a:t>per capta/ano (</a:t>
            </a:r>
            <a:r>
              <a:rPr lang="pt-BR" sz="2000" b="1" dirty="0"/>
              <a:t>Deliberação CIB-SUS MG Nº 3.043 de 13 de novembro de 2019</a:t>
            </a:r>
            <a:r>
              <a:rPr lang="pt-BR" sz="2000" dirty="0"/>
              <a:t>)</a:t>
            </a:r>
            <a:endParaRPr lang="pt-BR" sz="2000" i="1" dirty="0"/>
          </a:p>
          <a:p>
            <a:pPr>
              <a:buFont typeface="Wingdings" pitchFamily="2" charset="2"/>
              <a:buChar char="Ø"/>
            </a:pPr>
            <a:r>
              <a:rPr lang="pt-BR" sz="2000" dirty="0"/>
              <a:t>Contrapartida Municipal: </a:t>
            </a:r>
            <a:r>
              <a:rPr lang="pt-BR" sz="2000" b="1" dirty="0"/>
              <a:t>R$ 2,36 </a:t>
            </a:r>
            <a:r>
              <a:rPr lang="pt-BR" sz="2000" i="1" dirty="0"/>
              <a:t>per capta/ano (</a:t>
            </a:r>
            <a:r>
              <a:rPr lang="pt-BR" sz="2000" dirty="0">
                <a:solidFill>
                  <a:schemeClr val="tx1"/>
                </a:solidFill>
                <a:hlinkClick r:id="rId2"/>
              </a:rPr>
              <a:t>Portaria de Consolidação GM/MS nº 6, de 28 de setembro de 2017</a:t>
            </a:r>
            <a:r>
              <a:rPr lang="pt-BR" sz="2000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pt-BR" sz="2000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pt-BR" sz="2000" i="1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7F4C2BB-A95E-4136-948D-AAA145B0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- 2025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A8DAB5-32A2-4ABC-8733-ABCAB33E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6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AD498-BDCD-9C4D-5500-5D8359E1A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3A76382-25F6-882E-A220-35715CF1AE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SECRETÁRIA DE SAÚDE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2902ED51-D441-7CB2-A7BF-83DAE36FCC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328E6E6-C341-1EC5-E81D-15A3C8D9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550" y="601931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8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4E73D-9535-49F7-8BE2-150BAAB8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de monitoramento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BA6820-6E5C-4AF5-B356-79AB7CB9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 fontAlgn="base"/>
            <a:r>
              <a:rPr lang="pt-BR" sz="9600" dirty="0">
                <a:solidFill>
                  <a:srgbClr val="FF0000"/>
                </a:solidFill>
              </a:rPr>
              <a:t>SIGAF</a:t>
            </a:r>
            <a:r>
              <a:rPr lang="pt-BR" sz="9600" dirty="0"/>
              <a:t>: </a:t>
            </a:r>
            <a:r>
              <a:rPr lang="pt-BR" sz="9600" b="1" dirty="0"/>
              <a:t>Sistema Integrado de Gerenciamento da Assistência Farmacêutica – </a:t>
            </a:r>
            <a:r>
              <a:rPr lang="pt-BR" sz="9600" b="1" dirty="0" err="1"/>
              <a:t>SiGAF</a:t>
            </a:r>
            <a:r>
              <a:rPr lang="pt-BR" sz="9600" b="1" dirty="0"/>
              <a:t> </a:t>
            </a:r>
          </a:p>
          <a:p>
            <a:pPr algn="ctr" fontAlgn="base"/>
            <a:endParaRPr lang="pt-BR" sz="9600" b="1" dirty="0"/>
          </a:p>
          <a:p>
            <a:pPr algn="ctr">
              <a:buFont typeface="Wingdings" pitchFamily="2" charset="2"/>
              <a:buChar char="Ø"/>
            </a:pPr>
            <a:r>
              <a:rPr lang="pt-BR" sz="9600" dirty="0"/>
              <a:t>transmissor dos dados à Base Nacional de dados de ações e serviços da Assistência Farmacêutica no SUS (BNAFAR)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C792E4-94F0-4598-9F38-EA43E3A7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- 2025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41E60A-5757-4F65-BB2C-8D9C67D1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01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BABCF-40AE-4B7F-8A65-6D652ABA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286604"/>
            <a:ext cx="9994145" cy="438326"/>
          </a:xfrm>
        </p:spPr>
        <p:txBody>
          <a:bodyPr>
            <a:normAutofit fontScale="90000"/>
          </a:bodyPr>
          <a:lstStyle/>
          <a:p>
            <a:r>
              <a:rPr lang="pt-BR" dirty="0"/>
              <a:t>Farmácia - 2025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50F49385-2486-4329-AD14-123A46848C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7830" y="626076"/>
          <a:ext cx="10177849" cy="396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904">
                  <a:extLst>
                    <a:ext uri="{9D8B030D-6E8A-4147-A177-3AD203B41FA5}">
                      <a16:colId xmlns:a16="http://schemas.microsoft.com/office/drawing/2014/main" val="2069271848"/>
                    </a:ext>
                  </a:extLst>
                </a:gridCol>
                <a:gridCol w="1679558">
                  <a:extLst>
                    <a:ext uri="{9D8B030D-6E8A-4147-A177-3AD203B41FA5}">
                      <a16:colId xmlns:a16="http://schemas.microsoft.com/office/drawing/2014/main" val="3066080001"/>
                    </a:ext>
                  </a:extLst>
                </a:gridCol>
                <a:gridCol w="1704820">
                  <a:extLst>
                    <a:ext uri="{9D8B030D-6E8A-4147-A177-3AD203B41FA5}">
                      <a16:colId xmlns:a16="http://schemas.microsoft.com/office/drawing/2014/main" val="953052861"/>
                    </a:ext>
                  </a:extLst>
                </a:gridCol>
                <a:gridCol w="1692189">
                  <a:extLst>
                    <a:ext uri="{9D8B030D-6E8A-4147-A177-3AD203B41FA5}">
                      <a16:colId xmlns:a16="http://schemas.microsoft.com/office/drawing/2014/main" val="1417845377"/>
                    </a:ext>
                  </a:extLst>
                </a:gridCol>
                <a:gridCol w="1692189">
                  <a:extLst>
                    <a:ext uri="{9D8B030D-6E8A-4147-A177-3AD203B41FA5}">
                      <a16:colId xmlns:a16="http://schemas.microsoft.com/office/drawing/2014/main" val="3090855546"/>
                    </a:ext>
                  </a:extLst>
                </a:gridCol>
                <a:gridCol w="1692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658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86240"/>
                  </a:ext>
                </a:extLst>
              </a:tr>
              <a:tr h="1580628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aos Medicamentos </a:t>
                      </a:r>
                      <a:r>
                        <a:rPr lang="pt-B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judicializados</a:t>
                      </a:r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(via Estado)</a:t>
                      </a:r>
                    </a:p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pacientes: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496712"/>
                  </a:ext>
                </a:extLst>
              </a:tr>
              <a:tr h="1412352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de Medicamentos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SRS Passos ( Ação Civil),Oncologia, Oftalmologia e AMBES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 – 05</a:t>
                      </a:r>
                    </a:p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AMBES- 01</a:t>
                      </a:r>
                    </a:p>
                    <a:p>
                      <a:pPr algn="l"/>
                      <a:r>
                        <a:rPr lang="pt-BR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Oftalmo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02</a:t>
                      </a:r>
                    </a:p>
                    <a:p>
                      <a:pPr algn="l"/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HRC - 05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 – 06</a:t>
                      </a:r>
                    </a:p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AMBES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01</a:t>
                      </a:r>
                    </a:p>
                    <a:p>
                      <a:pPr algn="l"/>
                      <a:r>
                        <a:rPr lang="pt-BR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Oftalmo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07</a:t>
                      </a:r>
                    </a:p>
                    <a:p>
                      <a:pPr algn="l"/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HRC - 18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SRS- 05</a:t>
                      </a:r>
                    </a:p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AMBES-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</a:t>
                      </a:r>
                    </a:p>
                    <a:p>
                      <a:pPr algn="l"/>
                      <a:r>
                        <a:rPr lang="pt-BR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Oftalmo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- 05</a:t>
                      </a:r>
                    </a:p>
                    <a:p>
                      <a:pPr algn="l"/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HRC- 10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 –05 </a:t>
                      </a:r>
                    </a:p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AMBES- 01</a:t>
                      </a:r>
                    </a:p>
                    <a:p>
                      <a:pPr algn="l"/>
                      <a:r>
                        <a:rPr lang="pt-BR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Oftalmo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04</a:t>
                      </a:r>
                    </a:p>
                    <a:p>
                      <a:pPr algn="l"/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HRC - 19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 – 21</a:t>
                      </a:r>
                    </a:p>
                    <a:p>
                      <a:pPr algn="l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AMBES- 04</a:t>
                      </a:r>
                    </a:p>
                    <a:p>
                      <a:pPr algn="l"/>
                      <a:r>
                        <a:rPr lang="pt-BR" sz="12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Oftalmo</a:t>
                      </a:r>
                      <a:r>
                        <a:rPr lang="pt-BR" sz="12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18</a:t>
                      </a:r>
                    </a:p>
                    <a:p>
                      <a:pPr algn="l"/>
                      <a:r>
                        <a:rPr lang="pt-BR" sz="12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HRC – 52</a:t>
                      </a: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508801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4EF34C-0751-4B0D-B0A8-60E75451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- 2025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276154-FA47-40F5-88FD-980B4EAB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4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27265-5E43-418B-903B-C2D53422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Farmácia</a:t>
            </a:r>
            <a:br>
              <a:rPr lang="pt-BR" dirty="0"/>
            </a:br>
            <a:r>
              <a:rPr lang="pt-BR" sz="2800" dirty="0"/>
              <a:t>2</a:t>
            </a:r>
            <a:r>
              <a:rPr lang="pt-BR" sz="2400" b="1" i="1" dirty="0"/>
              <a:t>º QUADRIMESTRE-2025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80B3281-EC59-4356-BE19-EB903606D0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108199"/>
          <a:ext cx="10152674" cy="301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337">
                  <a:extLst>
                    <a:ext uri="{9D8B030D-6E8A-4147-A177-3AD203B41FA5}">
                      <a16:colId xmlns:a16="http://schemas.microsoft.com/office/drawing/2014/main" val="4202370746"/>
                    </a:ext>
                  </a:extLst>
                </a:gridCol>
                <a:gridCol w="5076337">
                  <a:extLst>
                    <a:ext uri="{9D8B030D-6E8A-4147-A177-3AD203B41FA5}">
                      <a16:colId xmlns:a16="http://schemas.microsoft.com/office/drawing/2014/main" val="1583422123"/>
                    </a:ext>
                  </a:extLst>
                </a:gridCol>
              </a:tblGrid>
              <a:tr h="61298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2177"/>
                  </a:ext>
                </a:extLst>
              </a:tr>
              <a:tr h="673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1172882"/>
                  </a:ext>
                </a:extLst>
              </a:tr>
              <a:tr h="673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PACIENTES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AÇÃO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CIVIL/ </a:t>
                      </a:r>
                      <a:r>
                        <a:rPr lang="pt-BR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ONCOLOGIA / OFTALMOLOGIA / AMBES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PACIENTES ATENDIDOS POR PASSOS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06/34/23/04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93166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FDC36E-D7A5-4DBC-9FC4-47C1F6D1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- 2025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358B26-1263-42CB-91B5-FA915735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68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38FF02-FC95-4478-B7CE-8D097D1D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- 2025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BFBEB7-A738-4575-992E-B44A680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65933A-8225-4A2C-9AE4-31537B3FEC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538" y="0"/>
            <a:ext cx="11320462" cy="577850"/>
          </a:xfrm>
        </p:spPr>
        <p:txBody>
          <a:bodyPr>
            <a:normAutofit/>
          </a:bodyPr>
          <a:lstStyle/>
          <a:p>
            <a:r>
              <a:rPr lang="pt-BR" sz="2800" dirty="0"/>
              <a:t>Levantamento dos Serviços Prestados 2025</a:t>
            </a: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74B338E5-1C54-4DC1-A44D-5493937961E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511949"/>
          <a:ext cx="11887200" cy="5049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0489549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85665224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0967066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07187427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78464224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740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89129"/>
                  </a:ext>
                </a:extLst>
              </a:tr>
              <a:tr h="61702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 aos medicamentos Básicos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888"/>
                  </a:ext>
                </a:extLst>
              </a:tr>
              <a:tr h="57007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 aos medicamentos para Tuberculose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82531"/>
                  </a:ext>
                </a:extLst>
              </a:tr>
              <a:tr h="59725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 aos medicamentos para Hanseníase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44205"/>
                  </a:ext>
                </a:extLst>
              </a:tr>
              <a:tr h="4184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Talidomida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824752"/>
                  </a:ext>
                </a:extLst>
              </a:tr>
              <a:tr h="43085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 aos medicamentos pelo programa de Tabagismo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54908"/>
                  </a:ext>
                </a:extLst>
              </a:tr>
              <a:tr h="434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Atendimentos referente ao</a:t>
                      </a:r>
                      <a:r>
                        <a:rPr lang="pt-BR" sz="1200" baseline="0" dirty="0"/>
                        <a:t> tratamento para </a:t>
                      </a:r>
                      <a:r>
                        <a:rPr lang="pt-BR" sz="1200" baseline="0" dirty="0" err="1"/>
                        <a:t>Síflis</a:t>
                      </a:r>
                      <a:r>
                        <a:rPr lang="pt-BR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345416"/>
                  </a:ext>
                </a:extLst>
              </a:tr>
              <a:tr h="587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Atendimentos referente ao tratamento de Toxoplasmose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Atendimentos</a:t>
                      </a:r>
                      <a:r>
                        <a:rPr lang="pt-BR" sz="1200" baseline="0" dirty="0"/>
                        <a:t> referente ao tratamento de H1N1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797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38FF02-FC95-4478-B7CE-8D097D1D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- 2025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BFBEB7-A738-4575-992E-B44A680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65933A-8225-4A2C-9AE4-31537B3FEC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538" y="0"/>
            <a:ext cx="11320462" cy="577850"/>
          </a:xfrm>
        </p:spPr>
        <p:txBody>
          <a:bodyPr>
            <a:normAutofit/>
          </a:bodyPr>
          <a:lstStyle/>
          <a:p>
            <a:r>
              <a:rPr lang="pt-BR" sz="2800" dirty="0"/>
              <a:t>Componente Especializado ( Descentralização)</a:t>
            </a: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74B338E5-1C54-4DC1-A44D-5493937961E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511949"/>
          <a:ext cx="11887200" cy="5278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0489549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85665224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0967066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07187427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78464224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7404">
                <a:tc>
                  <a:txBody>
                    <a:bodyPr/>
                    <a:lstStyle/>
                    <a:p>
                      <a:r>
                        <a:rPr lang="pt-BR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FATOR DE LOCAÇÃO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DISPENSAÇÕES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POR DISPENSAÇÃO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89129"/>
                  </a:ext>
                </a:extLst>
              </a:tr>
              <a:tr h="61702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R$20,00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R$</a:t>
                      </a:r>
                      <a:r>
                        <a:rPr lang="pt-BR" sz="1200" baseline="0" dirty="0"/>
                        <a:t> 16.054,40</a:t>
                      </a:r>
                      <a:endParaRPr lang="pt-BR" sz="1200" dirty="0"/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1º</a:t>
                      </a:r>
                      <a:r>
                        <a:rPr lang="pt-BR" sz="12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quadrimestre de 2025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888"/>
                  </a:ext>
                </a:extLst>
              </a:tr>
              <a:tr h="57007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82531"/>
                  </a:ext>
                </a:extLst>
              </a:tr>
              <a:tr h="41849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824752"/>
                  </a:ext>
                </a:extLst>
              </a:tr>
              <a:tr h="43085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54908"/>
                  </a:ext>
                </a:extLst>
              </a:tr>
              <a:tr h="4349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referente aos Medicamentos Especializados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345416"/>
                  </a:ext>
                </a:extLst>
              </a:tr>
              <a:tr h="587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Montagem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novos processos de medicamentos especializados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54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Pacientes</a:t>
                      </a:r>
                      <a:r>
                        <a:rPr lang="pt-BR" sz="1200" b="1" baseline="0" dirty="0"/>
                        <a:t> com Processos de Alto Custo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84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54375"/>
            <a:ext cx="121920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Fisioterapia </a:t>
            </a:r>
          </a:p>
        </p:txBody>
      </p:sp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3236383" y="5634154"/>
            <a:ext cx="895561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b="1" i="1" dirty="0"/>
          </a:p>
          <a:p>
            <a:pPr algn="r" eaLnBrk="0" hangingPunct="0">
              <a:spcBef>
                <a:spcPct val="50000"/>
              </a:spcBef>
            </a:pPr>
            <a:r>
              <a:rPr lang="pt-BR" sz="1400" b="1" i="1" dirty="0"/>
              <a:t>Coordenadora Aline Adriane Moreira </a:t>
            </a:r>
          </a:p>
        </p:txBody>
      </p:sp>
      <p:sp>
        <p:nvSpPr>
          <p:cNvPr id="68611" name="AutoShape 2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2" name="AutoShape 4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3" name="AutoShape 6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pic>
        <p:nvPicPr>
          <p:cNvPr id="68614" name="Picture 2" descr="C:\Users\Endemias\ROBERTA SITE\ROBERTA SITE\Luiz Henrique\Imagens\camisa semana saúde intinerante dr pa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260350"/>
            <a:ext cx="6527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083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FF910-1762-40CB-A626-FEED6FE2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7856"/>
          </a:xfrm>
        </p:spPr>
        <p:txBody>
          <a:bodyPr/>
          <a:lstStyle/>
          <a:p>
            <a:r>
              <a:rPr lang="pt-BR" dirty="0"/>
              <a:t>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15577-1285-4A65-9A41-FA1F3576C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1079"/>
            <a:ext cx="10058400" cy="3948014"/>
          </a:xfrm>
        </p:spPr>
        <p:txBody>
          <a:bodyPr/>
          <a:lstStyle/>
          <a:p>
            <a:pPr marL="0" indent="0">
              <a:buNone/>
            </a:pPr>
            <a:r>
              <a:rPr lang="pt-BR" sz="2500" dirty="0"/>
              <a:t>O setor de Fisioterapia atualmente funciona na Policlínica João de Paula Barros, na rua José da Mata Leonel n° 12;</a:t>
            </a:r>
          </a:p>
          <a:p>
            <a:pPr marL="0" indent="0">
              <a:buNone/>
            </a:pPr>
            <a:r>
              <a:rPr lang="pt-BR" sz="2500" dirty="0"/>
              <a:t> Possui 6 fisioterapeutas, sendo 4 profissionais atuando na clinica e 2 profissionais em atendimentos domiciliares.</a:t>
            </a:r>
          </a:p>
          <a:p>
            <a:endParaRPr lang="pt-BR" sz="2500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039AB7-E0EA-4520-ADC2-346E5B25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gona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282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3B005-7393-420D-8981-E271109E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2021"/>
          </a:xfrm>
        </p:spPr>
        <p:txBody>
          <a:bodyPr/>
          <a:lstStyle/>
          <a:p>
            <a:pPr algn="ctr"/>
            <a:r>
              <a:rPr lang="pt-BR" b="1" dirty="0"/>
              <a:t>Agendamento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BBE8B53D-EF5C-4D2A-95B5-EA715A0F56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2" y="1333850"/>
          <a:ext cx="10194619" cy="496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36A003-6A4B-45F2-B94E-605B9AC4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gona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767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71405-BF15-426F-B67B-16D4A73F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805" y="159391"/>
            <a:ext cx="10058400" cy="1165077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r>
              <a:rPr lang="pt-BR" sz="4000" b="1" dirty="0"/>
              <a:t>Fisioterapia – 2025</a:t>
            </a:r>
            <a:br>
              <a:rPr lang="pt-BR" sz="4000" b="1" dirty="0"/>
            </a:br>
            <a:r>
              <a:rPr lang="pt-BR" sz="4000" b="1" dirty="0"/>
              <a:t>2º Quadrimestre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13995813-7AE7-4869-BE48-31CBBD4299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5375" y="1602297"/>
          <a:ext cx="10400307" cy="243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804">
                  <a:extLst>
                    <a:ext uri="{9D8B030D-6E8A-4147-A177-3AD203B41FA5}">
                      <a16:colId xmlns:a16="http://schemas.microsoft.com/office/drawing/2014/main" val="1301635495"/>
                    </a:ext>
                  </a:extLst>
                </a:gridCol>
                <a:gridCol w="1554947">
                  <a:extLst>
                    <a:ext uri="{9D8B030D-6E8A-4147-A177-3AD203B41FA5}">
                      <a16:colId xmlns:a16="http://schemas.microsoft.com/office/drawing/2014/main" val="3285687274"/>
                    </a:ext>
                  </a:extLst>
                </a:gridCol>
                <a:gridCol w="1706389">
                  <a:extLst>
                    <a:ext uri="{9D8B030D-6E8A-4147-A177-3AD203B41FA5}">
                      <a16:colId xmlns:a16="http://schemas.microsoft.com/office/drawing/2014/main" val="367317390"/>
                    </a:ext>
                  </a:extLst>
                </a:gridCol>
                <a:gridCol w="1706389">
                  <a:extLst>
                    <a:ext uri="{9D8B030D-6E8A-4147-A177-3AD203B41FA5}">
                      <a16:colId xmlns:a16="http://schemas.microsoft.com/office/drawing/2014/main" val="2844820683"/>
                    </a:ext>
                  </a:extLst>
                </a:gridCol>
                <a:gridCol w="1706389">
                  <a:extLst>
                    <a:ext uri="{9D8B030D-6E8A-4147-A177-3AD203B41FA5}">
                      <a16:colId xmlns:a16="http://schemas.microsoft.com/office/drawing/2014/main" val="2955229717"/>
                    </a:ext>
                  </a:extLst>
                </a:gridCol>
                <a:gridCol w="1706389">
                  <a:extLst>
                    <a:ext uri="{9D8B030D-6E8A-4147-A177-3AD203B41FA5}">
                      <a16:colId xmlns:a16="http://schemas.microsoft.com/office/drawing/2014/main" val="304183650"/>
                    </a:ext>
                  </a:extLst>
                </a:gridCol>
              </a:tblGrid>
              <a:tr h="1100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Sessões de Fisioterapia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26632"/>
                  </a:ext>
                </a:extLst>
              </a:tr>
              <a:tr h="446346">
                <a:tc>
                  <a:txBody>
                    <a:bodyPr/>
                    <a:lstStyle/>
                    <a:p>
                      <a:r>
                        <a:rPr lang="pt-BR" dirty="0"/>
                        <a:t>Clínica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18466"/>
                  </a:ext>
                </a:extLst>
              </a:tr>
              <a:tr h="446346">
                <a:tc gridSpan="5">
                  <a:txBody>
                    <a:bodyPr/>
                    <a:lstStyle/>
                    <a:p>
                      <a:r>
                        <a:rPr lang="pt-BR" dirty="0"/>
                        <a:t>Domiciliar                                114                                77                                  132                                 84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              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988832"/>
                  </a:ext>
                </a:extLst>
              </a:tr>
              <a:tr h="446346">
                <a:tc gridSpan="5">
                  <a:txBody>
                    <a:bodyPr/>
                    <a:lstStyle/>
                    <a:p>
                      <a:r>
                        <a:rPr lang="pt-BR" dirty="0"/>
                        <a:t>Total                                               443                              384                                404                                412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              1643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177734"/>
                  </a:ext>
                </a:extLst>
              </a:tr>
            </a:tbl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43AE7F-F739-46FE-AF4A-2F69CB71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gona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106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14B27F0-6902-49C2-942E-1B705CBA1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267494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75000"/>
                  </a:schemeClr>
                </a:solidFill>
              </a:rPr>
              <a:t>Centro de Especialidades Médicas</a:t>
            </a:r>
          </a:p>
        </p:txBody>
      </p:sp>
      <p:pic>
        <p:nvPicPr>
          <p:cNvPr id="9" name="Picture 2" descr="C:\Users\Endemias\ROBERTA SITE\ROBERTA SITE\Luiz Henrique\Imagens\camisa semana saúde intinerante dr paulo.png">
            <a:extLst>
              <a:ext uri="{FF2B5EF4-FFF2-40B4-BE49-F238E27FC236}">
                <a16:creationId xmlns:a16="http://schemas.microsoft.com/office/drawing/2014/main" id="{54DC1246-546B-EE01-3543-F68F3F6D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8484" y="1115082"/>
            <a:ext cx="5535032" cy="242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71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CINSC (Consórcio Intermunicipal de Saúde)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QUANTIDADE DE PROCEDIMENTOS, CIRURGIAS, EXAMES E CONSULTAS ESPECIALIZADAS, REALIZADAS NO 02° QUADRIMESTRE DE 2025:</a:t>
            </a:r>
          </a:p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* MAIO – 947</a:t>
            </a:r>
          </a:p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* JUNHO – 754</a:t>
            </a:r>
          </a:p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* JULHO – 970</a:t>
            </a:r>
          </a:p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* AGOSTO – 1.043</a:t>
            </a:r>
          </a:p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67570" y="5048739"/>
            <a:ext cx="1930400" cy="4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TOTAL: 3.714 </a:t>
            </a:r>
          </a:p>
        </p:txBody>
      </p:sp>
    </p:spTree>
    <p:extLst>
      <p:ext uri="{BB962C8B-B14F-4D97-AF65-F5344CB8AC3E}">
        <p14:creationId xmlns:p14="http://schemas.microsoft.com/office/powerpoint/2010/main" val="857656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  <a:latin typeface="Arial Black" pitchFamily="34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764704"/>
            <a:ext cx="8229600" cy="609329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t-BR" dirty="0"/>
              <a:t>	</a:t>
            </a:r>
            <a:r>
              <a:rPr lang="pt-BR" sz="4500" dirty="0"/>
              <a:t>CENTRO DE ESPECIALIDADES MÉDICAS É SITUADO À RUA: JOSE DA MATA LEONEL Nº 12. COMPOSTO POR UMA EQUIPE DE MÉDICOS, DENTISTAS, TÉCNICOS DE ENFERMAGEM, AUXILIAR DE SAÚDE BUCAL E AUXILIAR DE LIMPEZA.</a:t>
            </a:r>
          </a:p>
          <a:p>
            <a:pPr marL="0" indent="0" algn="ctr">
              <a:buNone/>
            </a:pPr>
            <a:r>
              <a:rPr lang="pt-BR" sz="4500" dirty="0"/>
              <a:t>	HORÁRIO DE FUNCIONAMENTO: 7:00  ÀS 16:00 HS. </a:t>
            </a:r>
          </a:p>
          <a:p>
            <a:pPr marL="0" indent="0" algn="ctr">
              <a:buNone/>
            </a:pPr>
            <a:r>
              <a:rPr lang="pt-BR" sz="4500" dirty="0"/>
              <a:t>       ATENDIMENTOS NAS ESPECIALIDADES :</a:t>
            </a:r>
          </a:p>
          <a:p>
            <a:pPr algn="just"/>
            <a:r>
              <a:rPr lang="pt-BR" sz="4500" b="1" dirty="0"/>
              <a:t>PEDIATRIA</a:t>
            </a:r>
            <a:r>
              <a:rPr lang="pt-BR" sz="4500" dirty="0"/>
              <a:t>  : </a:t>
            </a:r>
            <a:r>
              <a:rPr lang="pt-BR" sz="4500" b="1" dirty="0"/>
              <a:t>SAYGRA BATISTA DE SOUZA:</a:t>
            </a:r>
            <a:r>
              <a:rPr lang="pt-BR" sz="4500" dirty="0"/>
              <a:t> ÀS QUINTAS-FEIRAS. OS AGENDAMENTOS SÃO FEITOS UM DIA ANTES DO ATENDIMENTO 20 FICHAS , SENDO 03 RESERVADAS PARA EMERGÊNCIA. NO TOTAL DE 20 FICHAS. </a:t>
            </a:r>
          </a:p>
          <a:p>
            <a:pPr algn="just"/>
            <a:endParaRPr lang="pt-BR" sz="4500" b="1" dirty="0"/>
          </a:p>
          <a:p>
            <a:pPr algn="just"/>
            <a:r>
              <a:rPr lang="pt-BR" sz="4500" b="1" dirty="0"/>
              <a:t>PSIQUIATRIA: BRENO SOARES DE SOUZA: </a:t>
            </a:r>
            <a:r>
              <a:rPr lang="pt-BR" sz="4500" dirty="0"/>
              <a:t>ATENDIMENTO DE 15 EM 15 DIAS. 30 CONSULTAS, SENDO 5 PRIMEIRAS CONSULTAS COM ENCAMINHAMENTO. AS DEMAIS SÃO RETORNO E ACOMPANHAMENTO.</a:t>
            </a:r>
          </a:p>
          <a:p>
            <a:pPr algn="just"/>
            <a:r>
              <a:rPr lang="pt-BR" sz="4500" dirty="0"/>
              <a:t>	</a:t>
            </a:r>
          </a:p>
          <a:p>
            <a:pPr algn="just"/>
            <a:r>
              <a:rPr lang="pt-BR" sz="4500" b="1" dirty="0"/>
              <a:t>ODONTOLOGIA</a:t>
            </a:r>
            <a:r>
              <a:rPr lang="pt-BR" sz="4500" dirty="0"/>
              <a:t>: MARIA DAS GRAÇAS LEMOS SOARES: TERÇA, QUINTA, SEXTA ALTERNADAS E ILDEANA LOPES : SEGUNDA , QUARTA E SEXTA ALTERNADA.</a:t>
            </a:r>
          </a:p>
          <a:p>
            <a:pPr algn="just"/>
            <a:r>
              <a:rPr lang="pt-BR" sz="4500" b="1" dirty="0"/>
              <a:t>ATENDIMENTO SOMENTE PARA CRIANÇA DE 0 A 12 ANOS.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4847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291244"/>
              </p:ext>
            </p:extLst>
          </p:nvPr>
        </p:nvGraphicFramePr>
        <p:xfrm>
          <a:off x="870098" y="946298"/>
          <a:ext cx="10451804" cy="538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139">
                  <a:extLst>
                    <a:ext uri="{9D8B030D-6E8A-4147-A177-3AD203B41FA5}">
                      <a16:colId xmlns:a16="http://schemas.microsoft.com/office/drawing/2014/main" val="3355823212"/>
                    </a:ext>
                  </a:extLst>
                </a:gridCol>
                <a:gridCol w="1348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92275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Atendimentos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/>
                        <a:t>Maio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/>
                        <a:t>2025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Junho</a:t>
                      </a:r>
                    </a:p>
                    <a:p>
                      <a:pPr algn="ctr"/>
                      <a:r>
                        <a:rPr lang="pt-BR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  <a:p>
                      <a:pPr algn="ctr"/>
                      <a:r>
                        <a:rPr lang="pt-BR" sz="1600" dirty="0"/>
                        <a:t>Julho</a:t>
                      </a:r>
                    </a:p>
                    <a:p>
                      <a:pPr algn="ctr"/>
                      <a:r>
                        <a:rPr lang="pt-BR" sz="1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Agosto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850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/>
                        <a:t>PSIQUIATRIA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396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/>
                        <a:t>PEDIATRIA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453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396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/>
                        <a:t>ODONTOLOGIA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47101"/>
                  </a:ext>
                </a:extLst>
              </a:tr>
              <a:tr h="964396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/>
                        <a:t>ENFERMAGEM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Av. ant. : 168</a:t>
                      </a:r>
                    </a:p>
                    <a:p>
                      <a:pPr algn="ctr"/>
                      <a:r>
                        <a:rPr lang="pt-BR" sz="1200" dirty="0"/>
                        <a:t>PA:</a:t>
                      </a:r>
                      <a:r>
                        <a:rPr lang="pt-BR" sz="1200" baseline="0" dirty="0"/>
                        <a:t> 01</a:t>
                      </a:r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Av. ant. : 70</a:t>
                      </a:r>
                    </a:p>
                    <a:p>
                      <a:pPr algn="ctr"/>
                      <a:r>
                        <a:rPr lang="pt-BR" sz="1200" dirty="0"/>
                        <a:t>PA: 01</a:t>
                      </a:r>
                    </a:p>
                    <a:p>
                      <a:pPr algn="ctr"/>
                      <a:r>
                        <a:rPr lang="pt-BR" sz="1200" dirty="0"/>
                        <a:t>Glicemia capilar: 01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Av. ant. : 101</a:t>
                      </a:r>
                    </a:p>
                    <a:p>
                      <a:pPr algn="ctr"/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Av. ant. : 75</a:t>
                      </a:r>
                    </a:p>
                    <a:p>
                      <a:pPr algn="ctr"/>
                      <a:r>
                        <a:rPr lang="pt-BR" sz="1200" dirty="0"/>
                        <a:t>PA: 06</a:t>
                      </a:r>
                    </a:p>
                    <a:p>
                      <a:pPr algn="ctr"/>
                      <a:r>
                        <a:rPr lang="pt-BR" sz="1200" dirty="0"/>
                        <a:t>Glicemia: 03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414</a:t>
                      </a:r>
                    </a:p>
                    <a:p>
                      <a:pPr algn="ctr"/>
                      <a:r>
                        <a:rPr lang="pt-BR" sz="1200" dirty="0"/>
                        <a:t>08</a:t>
                      </a:r>
                    </a:p>
                    <a:p>
                      <a:pPr algn="ctr"/>
                      <a:r>
                        <a:rPr lang="pt-BR" sz="1200" dirty="0"/>
                        <a:t>04</a:t>
                      </a:r>
                    </a:p>
                    <a:p>
                      <a:pPr algn="ctr"/>
                      <a:r>
                        <a:rPr lang="pt-BR" sz="1200" b="1" dirty="0"/>
                        <a:t>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89965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260649"/>
            <a:ext cx="9144000" cy="1023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CENTRO DE ESPECIALIDADES MÉDICAS</a:t>
            </a:r>
            <a:br>
              <a:rPr lang="pt-BR" sz="2400" dirty="0">
                <a:solidFill>
                  <a:srgbClr val="002060"/>
                </a:solidFill>
                <a:latin typeface="Arial Black" pitchFamily="34" charset="0"/>
              </a:rPr>
            </a:br>
            <a:endParaRPr lang="pt-BR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19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03FA970-596D-4FFB-9FA1-1410350C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980316"/>
          </a:xfrm>
        </p:spPr>
        <p:txBody>
          <a:bodyPr/>
          <a:lstStyle/>
          <a:p>
            <a:pPr algn="ctr"/>
            <a:br>
              <a:rPr lang="pt-BR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Atenção Básica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656699-68A6-4B42-896D-D9B8A94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85C47B-5832-443C-8407-48D9C15A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C:\Users\Endemias\ROBERTA SITE\ROBERTA SITE\Luiz Henrique\Imagens\camisa semana saúde intinerante dr paulo.png">
            <a:extLst>
              <a:ext uri="{FF2B5EF4-FFF2-40B4-BE49-F238E27FC236}">
                <a16:creationId xmlns:a16="http://schemas.microsoft.com/office/drawing/2014/main" id="{3604E540-1FAE-0CE8-3F6B-FFC2783E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260350"/>
            <a:ext cx="6527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678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600" dirty="0">
                <a:solidFill>
                  <a:srgbClr val="002060"/>
                </a:solidFill>
                <a:latin typeface="Arial Black" pitchFamily="34" charset="0"/>
              </a:rPr>
              <a:t>   Horários de Funcionamento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781570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Black" pitchFamily="34" charset="0"/>
              </a:rPr>
              <a:t>PSF TEREZINHA RATTIS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7381" y="1628800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600" dirty="0"/>
              <a:t>Segunda a sexta </a:t>
            </a:r>
          </a:p>
          <a:p>
            <a:pPr marL="0" indent="0" algn="ctr">
              <a:buNone/>
            </a:pPr>
            <a:r>
              <a:rPr lang="pt-BR" sz="3600" dirty="0"/>
              <a:t> 07:00hs as 16:00hs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dirty="0"/>
              <a:t>Noturno semanal com agendamento prévio.</a:t>
            </a:r>
          </a:p>
          <a:p>
            <a:pPr marL="0" indent="0" algn="ctr">
              <a:buNone/>
            </a:pP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01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02060"/>
                </a:solidFill>
                <a:latin typeface="Arial Black" pitchFamily="34" charset="0"/>
              </a:rPr>
              <a:t>PSF Pedro Domingos Machado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600" dirty="0"/>
              <a:t>Segunda a Sexta 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dirty="0"/>
              <a:t>UBS Pedro domingos: 07:00hs as 17:00hs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dirty="0"/>
              <a:t>Terça feira Noturno :17:00hs as 18:00hs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301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Black" pitchFamily="34" charset="0"/>
              </a:rPr>
              <a:t>PSF José Pereira de Melo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7381" y="1628800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600" dirty="0"/>
              <a:t>Segunda a sexta </a:t>
            </a:r>
          </a:p>
          <a:p>
            <a:pPr marL="0" indent="0" algn="ctr">
              <a:buNone/>
            </a:pPr>
            <a:r>
              <a:rPr lang="pt-BR" sz="3600" dirty="0"/>
              <a:t> 07:00hs as 16:00hs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200" dirty="0"/>
              <a:t>Noturno de 1 vez ao mês, com agendamento prévio.</a:t>
            </a:r>
          </a:p>
          <a:p>
            <a:pPr marL="0" indent="0" algn="ctr">
              <a:buNone/>
            </a:pP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6793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5637" y="1609218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b="1" dirty="0"/>
              <a:t>Funcionamento Unidades </a:t>
            </a:r>
            <a:br>
              <a:rPr lang="pt-BR" b="1" dirty="0"/>
            </a:br>
            <a:r>
              <a:rPr lang="pt-BR" b="1" dirty="0"/>
              <a:t>de Apoio Zona Rural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4479" y="1996394"/>
          <a:ext cx="10972800" cy="3351397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8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Comunidade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Segunda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Terça 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Quarta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Quinta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Sexta 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19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Socorro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08:00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11:00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15 em 15 dias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40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Turvo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08:00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11:00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Macaúbas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08:00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11:00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Serra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08:00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11:00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Grotão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08:00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11:00</a:t>
                      </a: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2761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47CC2FA-A67A-4CE5-8145-56D991C8800E}"/>
              </a:ext>
            </a:extLst>
          </p:cNvPr>
          <p:cNvGraphicFramePr>
            <a:graphicFrameLocks noGrp="1"/>
          </p:cNvGraphicFramePr>
          <p:nvPr/>
        </p:nvGraphicFramePr>
        <p:xfrm>
          <a:off x="454479" y="5329257"/>
          <a:ext cx="10972800" cy="94661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623125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21136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019401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465787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4991931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40591538"/>
                    </a:ext>
                  </a:extLst>
                </a:gridCol>
              </a:tblGrid>
              <a:tr h="38186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</a:t>
                      </a:r>
                      <a:endParaRPr lang="pt-BR" sz="15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effectLst/>
                        </a:rPr>
                        <a:t> 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15 em 15 dias   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07:00 as 12:00</a:t>
                      </a:r>
                      <a:endParaRPr lang="pt-BR" sz="1200" dirty="0">
                        <a:effectLst/>
                      </a:endParaRPr>
                    </a:p>
                    <a:p>
                      <a:pPr fontAlgn="t"/>
                      <a:r>
                        <a:rPr lang="pt-BR" sz="1500" dirty="0">
                          <a:effectLst/>
                        </a:rPr>
                        <a:t>     13:00</a:t>
                      </a:r>
                    </a:p>
                    <a:p>
                      <a:pPr fontAlgn="t"/>
                      <a:r>
                        <a:rPr lang="pt-BR" sz="1500" dirty="0">
                          <a:effectLst/>
                        </a:rPr>
                        <a:t>     16:00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     13:00</a:t>
                      </a:r>
                    </a:p>
                    <a:p>
                      <a:pPr fontAlgn="t"/>
                      <a:r>
                        <a:rPr lang="pt-BR" sz="1500" dirty="0">
                          <a:effectLst/>
                        </a:rPr>
                        <a:t>     16:00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      13:00</a:t>
                      </a:r>
                    </a:p>
                    <a:p>
                      <a:pPr fontAlgn="t"/>
                      <a:r>
                        <a:rPr lang="pt-BR" sz="1500" dirty="0">
                          <a:effectLst/>
                        </a:rPr>
                        <a:t>       16:00</a:t>
                      </a:r>
                    </a:p>
                    <a:p>
                      <a:pPr fontAlgn="t"/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        13:00</a:t>
                      </a:r>
                    </a:p>
                    <a:p>
                      <a:pPr fontAlgn="t"/>
                      <a:r>
                        <a:rPr lang="pt-BR" sz="1500" dirty="0">
                          <a:effectLst/>
                        </a:rPr>
                        <a:t>         16:00</a:t>
                      </a:r>
                    </a:p>
                    <a:p>
                      <a:pPr fontAlgn="t"/>
                      <a:endParaRPr lang="pt-BR" sz="1500" dirty="0">
                        <a:effectLst/>
                      </a:endParaRP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        13:00</a:t>
                      </a:r>
                    </a:p>
                    <a:p>
                      <a:pPr fontAlgn="t"/>
                      <a:r>
                        <a:rPr lang="pt-BR" sz="1500" dirty="0">
                          <a:effectLst/>
                        </a:rPr>
                        <a:t>        16:00</a:t>
                      </a:r>
                    </a:p>
                  </a:txBody>
                  <a:tcPr marL="103909" marR="103909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15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889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br>
              <a:rPr lang="pt-BR" b="1" dirty="0"/>
            </a:br>
            <a:r>
              <a:rPr lang="pt-BR" b="1" dirty="0"/>
              <a:t>Resumo de Ações Atenção Básica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774108"/>
              </p:ext>
            </p:extLst>
          </p:nvPr>
        </p:nvGraphicFramePr>
        <p:xfrm>
          <a:off x="609600" y="1202676"/>
          <a:ext cx="10972800" cy="5165575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084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Atividades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Pedro Domingos Machado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Terezinha </a:t>
                      </a:r>
                      <a:r>
                        <a:rPr lang="pt-BR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Rattis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Jose Pereira de Melo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2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Atendimento Enfermeiros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348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668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1.790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2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Atendimento Médico 40 HS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1.695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1.586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5.181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2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Atendimento Médico 30 HS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1.407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NÃO SE APLICA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NÃO SE APLICA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1.407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2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Visitas Domiciliares ACS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10.215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7.905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3.235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21.355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2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Atendimento Odontológico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308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576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1.414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2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Técnico de enfermagem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4.169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2.666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1.417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8.252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2366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35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879866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Black" pitchFamily="34" charset="0"/>
              </a:rPr>
              <a:t>PROTESE DENTÁRIA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64616"/>
              </p:ext>
            </p:extLst>
          </p:nvPr>
        </p:nvGraphicFramePr>
        <p:xfrm>
          <a:off x="1487488" y="2420889"/>
          <a:ext cx="8640960" cy="1135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66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MAIO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JUNHO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JULHO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AGOSTO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44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97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CINSC (Consórcio Intermunicipal de Saúde)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487385"/>
              </p:ext>
            </p:extLst>
          </p:nvPr>
        </p:nvGraphicFramePr>
        <p:xfrm>
          <a:off x="3355522" y="2130880"/>
          <a:ext cx="5445578" cy="3735975"/>
        </p:xfrm>
        <a:graphic>
          <a:graphicData uri="http://schemas.openxmlformats.org/drawingml/2006/table">
            <a:tbl>
              <a:tblPr/>
              <a:tblGrid>
                <a:gridCol w="256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271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02° QUADRIMESTRE</a:t>
                      </a:r>
                      <a:r>
                        <a:rPr lang="pt-BR" sz="2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CONSÓRCIO 2025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MAIO/2025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R$174.806,30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2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JUNHO/2025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R$144.376,95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JULHO/2025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R$226.586,48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2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AGOSTO/2025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 FECHAMENTO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2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pt-BR" sz="24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02° QUADRIMESTRE</a:t>
                      </a:r>
                      <a:endParaRPr lang="pt-BR" sz="2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R$545.769,73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95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Sistema Único de Saúde – Wikipédia, a enciclopédia livr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Ministério da Saúde divulga novos medicamentos que farão parte do SUS em  2016 – RG Farma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SU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Webpalestra e-SUS: Mudanças na nova versão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2" descr="C:\Users\Endemias\ROBERTA SITE\ROBERTA SITE\Luiz Henrique\Imagens\camisa semana saúde intinerante dr paulo.png">
            <a:extLst>
              <a:ext uri="{FF2B5EF4-FFF2-40B4-BE49-F238E27FC236}">
                <a16:creationId xmlns:a16="http://schemas.microsoft.com/office/drawing/2014/main" id="{0C228914-F5B6-6031-F948-55A67BF9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740" y="160338"/>
            <a:ext cx="6527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5">
            <a:extLst>
              <a:ext uri="{FF2B5EF4-FFF2-40B4-BE49-F238E27FC236}">
                <a16:creationId xmlns:a16="http://schemas.microsoft.com/office/drawing/2014/main" id="{05598621-9A3B-16EE-1C4A-71AEA84F8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440" y="1784865"/>
            <a:ext cx="10058400" cy="3886201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Equipe Multidisciplinar</a:t>
            </a:r>
          </a:p>
        </p:txBody>
      </p:sp>
    </p:spTree>
    <p:extLst>
      <p:ext uri="{BB962C8B-B14F-4D97-AF65-F5344CB8AC3E}">
        <p14:creationId xmlns:p14="http://schemas.microsoft.com/office/powerpoint/2010/main" val="15695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7A468-7B82-46FD-B699-4FEFF5B0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159A89-DCE2-4686-BD3C-58A88EB18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9134"/>
            <a:ext cx="10058400" cy="430355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PSF Terezinha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Rattis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PSF Pedro Domingos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PSF José Pereira de Melo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Equipe Multiprofissional: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Educadora Física –  Ana Rita Costa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Nutricionista – Elaine Silva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7EA857-58F8-4330-89CC-A9D86749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58568B-43A3-42DF-8448-B8C8FE43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87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82512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Atendimento Nutricional -2025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º quadrimestre</a:t>
            </a:r>
          </a:p>
        </p:txBody>
      </p:sp>
      <p:graphicFrame>
        <p:nvGraphicFramePr>
          <p:cNvPr id="6" name="Tabela 6"/>
          <p:cNvGraphicFramePr>
            <a:graphicFrameLocks noGrp="1"/>
          </p:cNvGraphicFramePr>
          <p:nvPr>
            <p:ph idx="1"/>
          </p:nvPr>
        </p:nvGraphicFramePr>
        <p:xfrm>
          <a:off x="1192655" y="2118832"/>
          <a:ext cx="10058400" cy="3170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897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Atendimento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67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17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 domiciliar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726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609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SECRETARIA MUNICIPAL DE SAÚDE - 2025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14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5CDF9-B85B-4D2C-9372-7FCB561B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04634"/>
          </a:xfrm>
        </p:spPr>
        <p:txBody>
          <a:bodyPr/>
          <a:lstStyle/>
          <a:p>
            <a:r>
              <a:rPr lang="pt-BR" dirty="0"/>
              <a:t>Educador Físico – 02° QUAD 2025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350F9B2-7C2E-42F4-995D-BA4C5F9561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0844" y="2108200"/>
          <a:ext cx="10184520" cy="351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878">
                  <a:extLst>
                    <a:ext uri="{9D8B030D-6E8A-4147-A177-3AD203B41FA5}">
                      <a16:colId xmlns:a16="http://schemas.microsoft.com/office/drawing/2014/main" val="3972146360"/>
                    </a:ext>
                  </a:extLst>
                </a:gridCol>
                <a:gridCol w="1603962">
                  <a:extLst>
                    <a:ext uri="{9D8B030D-6E8A-4147-A177-3AD203B41FA5}">
                      <a16:colId xmlns:a16="http://schemas.microsoft.com/office/drawing/2014/main" val="1895566889"/>
                    </a:ext>
                  </a:extLst>
                </a:gridCol>
                <a:gridCol w="1697420">
                  <a:extLst>
                    <a:ext uri="{9D8B030D-6E8A-4147-A177-3AD203B41FA5}">
                      <a16:colId xmlns:a16="http://schemas.microsoft.com/office/drawing/2014/main" val="2327992766"/>
                    </a:ext>
                  </a:extLst>
                </a:gridCol>
                <a:gridCol w="1697420">
                  <a:extLst>
                    <a:ext uri="{9D8B030D-6E8A-4147-A177-3AD203B41FA5}">
                      <a16:colId xmlns:a16="http://schemas.microsoft.com/office/drawing/2014/main" val="286281451"/>
                    </a:ext>
                  </a:extLst>
                </a:gridCol>
                <a:gridCol w="1697420">
                  <a:extLst>
                    <a:ext uri="{9D8B030D-6E8A-4147-A177-3AD203B41FA5}">
                      <a16:colId xmlns:a16="http://schemas.microsoft.com/office/drawing/2014/main" val="2035180707"/>
                    </a:ext>
                  </a:extLst>
                </a:gridCol>
                <a:gridCol w="1697420">
                  <a:extLst>
                    <a:ext uri="{9D8B030D-6E8A-4147-A177-3AD203B41FA5}">
                      <a16:colId xmlns:a16="http://schemas.microsoft.com/office/drawing/2014/main" val="3398956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AGOSTO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Total de participantes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7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Ginática</a:t>
                      </a:r>
                      <a:r>
                        <a:rPr lang="pt-BR" dirty="0"/>
                        <a:t> da Zona 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65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Ginástica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83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Ginástica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79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Auriculoterapia</a:t>
                      </a:r>
                      <a:endParaRPr lang="pt-BR" dirty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Tai</a:t>
                      </a:r>
                      <a:r>
                        <a:rPr lang="pt-BR" baseline="0" dirty="0"/>
                        <a:t> chi </a:t>
                      </a:r>
                      <a:r>
                        <a:rPr lang="pt-BR" baseline="0" dirty="0" err="1"/>
                        <a:t>chuan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202AD2-A5DE-4626-9EC6-CF1D567E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SECRETARIA MUNICIPAL DE SAÚDE - 2025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5F32EF-EB67-4277-91D4-C214FA43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45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4298" y="1569209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t-BR" sz="9200" b="1" dirty="0">
                <a:solidFill>
                  <a:schemeClr val="accent6">
                    <a:lumMod val="75000"/>
                  </a:schemeClr>
                </a:solidFill>
              </a:rPr>
              <a:t>IMUNIZAÇÃO</a:t>
            </a:r>
            <a:br>
              <a:rPr lang="pt-BR" sz="4400" dirty="0"/>
            </a:b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246" y="306898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27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243408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pt-BR" b="1" dirty="0"/>
            </a:br>
            <a:br>
              <a:rPr lang="pt-BR" b="1" dirty="0"/>
            </a:br>
            <a:r>
              <a:rPr lang="pt-BR" b="1" dirty="0"/>
              <a:t>Resumo de Consolidado Imunização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90152"/>
          <a:ext cx="12192000" cy="6867833"/>
        </p:xfrm>
        <a:graphic>
          <a:graphicData uri="http://schemas.openxmlformats.org/drawingml/2006/table">
            <a:tbl>
              <a:tblPr/>
              <a:tblGrid>
                <a:gridCol w="246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460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IMUNOBIOLÓGICOS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</a:rPr>
                        <a:t>MAIO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JUNHO</a:t>
                      </a:r>
                      <a:endParaRPr lang="pt-BR" sz="1400" b="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JULHO</a:t>
                      </a:r>
                      <a:endParaRPr lang="pt-BR" sz="1400" b="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AGOSTO</a:t>
                      </a:r>
                      <a:endParaRPr lang="pt-BR" sz="1400" b="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TOTAL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ANTI-RÁBICA</a:t>
                      </a:r>
                      <a:r>
                        <a:rPr lang="pt-BR" sz="1400" b="1" baseline="0" dirty="0">
                          <a:effectLst/>
                        </a:rPr>
                        <a:t> HUMANA</a:t>
                      </a:r>
                      <a:endParaRPr lang="pt-BR" sz="1400" b="1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3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ANTI-RÁBICA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2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BCG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13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08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08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39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5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DUPLA ADULTO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46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37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27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DTP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19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22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76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DTPA</a:t>
                      </a:r>
                      <a:r>
                        <a:rPr lang="pt-BR" sz="1400" b="1" baseline="0" dirty="0">
                          <a:effectLst/>
                        </a:rPr>
                        <a:t> ADULTO</a:t>
                      </a:r>
                      <a:endParaRPr lang="pt-BR" sz="1400" b="1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07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FEBRE AMARELA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HEPATITE  A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13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HEPATITE</a:t>
                      </a:r>
                      <a:r>
                        <a:rPr lang="pt-BR" sz="1400" b="1" baseline="0" dirty="0">
                          <a:effectLst/>
                        </a:rPr>
                        <a:t> B</a:t>
                      </a:r>
                      <a:endParaRPr lang="pt-BR" sz="1400" b="1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HPV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58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INFLUENZA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1510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985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515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3185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MENINGOCÓCICA C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84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MENINGO ACWY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PENTAVALENTE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113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PNEUMO 10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PNEUMO 23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08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PNEUMO</a:t>
                      </a:r>
                      <a:r>
                        <a:rPr lang="pt-BR" sz="1400" b="1" baseline="0" dirty="0">
                          <a:effectLst/>
                        </a:rPr>
                        <a:t> 13</a:t>
                      </a:r>
                      <a:endParaRPr lang="pt-BR" sz="1400" b="1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POLIO INATIVA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57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174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2366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50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243408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pt-BR" b="1" dirty="0"/>
            </a:br>
            <a:br>
              <a:rPr lang="pt-BR" b="1" dirty="0"/>
            </a:br>
            <a:r>
              <a:rPr lang="pt-BR" b="1" dirty="0"/>
              <a:t>Resumo de Consolidado Imunização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562691"/>
              </p:ext>
            </p:extLst>
          </p:nvPr>
        </p:nvGraphicFramePr>
        <p:xfrm>
          <a:off x="417689" y="641181"/>
          <a:ext cx="11512441" cy="5612862"/>
        </p:xfrm>
        <a:graphic>
          <a:graphicData uri="http://schemas.openxmlformats.org/drawingml/2006/table">
            <a:tbl>
              <a:tblPr/>
              <a:tblGrid>
                <a:gridCol w="233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8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17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IMUNOBIOLÓGICOS</a:t>
                      </a:r>
                      <a:endParaRPr lang="pt-BR" sz="20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MAIO</a:t>
                      </a:r>
                      <a:endParaRPr lang="pt-BR" sz="20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JUNHO</a:t>
                      </a:r>
                      <a:endParaRPr lang="pt-BR" sz="20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JULHO</a:t>
                      </a:r>
                      <a:endParaRPr lang="pt-BR" sz="20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AGOSTO</a:t>
                      </a:r>
                      <a:endParaRPr lang="pt-BR" sz="20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TOTAL</a:t>
                      </a:r>
                      <a:endParaRPr lang="pt-BR" sz="20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ROTAVIRUS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21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22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83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TRIVIRAL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17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26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82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VARICELA 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17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13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9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COVID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22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02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01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29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2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PFIZER BIVALENTE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78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PFIZER</a:t>
                      </a:r>
                      <a:r>
                        <a:rPr lang="pt-BR" sz="2000" b="1" baseline="0" dirty="0">
                          <a:effectLst/>
                        </a:rPr>
                        <a:t> PED</a:t>
                      </a:r>
                      <a:endParaRPr lang="pt-BR" sz="2000" b="1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66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PFIZER</a:t>
                      </a:r>
                      <a:r>
                        <a:rPr lang="pt-BR" sz="2000" b="1" baseline="0" dirty="0">
                          <a:effectLst/>
                        </a:rPr>
                        <a:t> BABY</a:t>
                      </a:r>
                      <a:endParaRPr lang="pt-BR" sz="2000" b="1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66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ZALIKA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66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66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TOTAL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1954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1356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842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493</a:t>
                      </a:r>
                      <a:endParaRPr lang="pt-BR" sz="2000" b="1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4645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2366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04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1178715" y="971583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pt-BR" sz="6000" b="1"/>
              <a:t>RELATÓRIO</a:t>
            </a:r>
            <a:br>
              <a:rPr lang="pt-BR" sz="6000" b="1"/>
            </a:br>
            <a:r>
              <a:rPr lang="pt-BR" sz="6000" b="1"/>
              <a:t> 2º QUADRIMESTRE 2025</a:t>
            </a:r>
            <a:endParaRPr/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2212843" y="2666328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pt-BR" sz="5400" b="1"/>
              <a:t>SAÚDE DA MULHER</a:t>
            </a:r>
            <a:endParaRPr/>
          </a:p>
        </p:txBody>
      </p:sp>
      <p:pic>
        <p:nvPicPr>
          <p:cNvPr id="101" name="Google Shape;101;p1" descr="A Atenção Primária à Saúde vem atuando e permanece comprometida com o  enfrentamento do COVID-19 – Extrema M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0664" y="4202279"/>
            <a:ext cx="3667243" cy="196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 descr="Sistema Único de Saúde – Wikipédia, a enciclopédia livre"/>
          <p:cNvSpPr/>
          <p:nvPr/>
        </p:nvSpPr>
        <p:spPr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 descr="Ministério da Saúde divulga novos medicamentos que farão parte do SUS em  2016 – RG Farma"/>
          <p:cNvSpPr/>
          <p:nvPr/>
        </p:nvSpPr>
        <p:spPr>
          <a:xfrm>
            <a:off x="410633" y="7938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 descr="SUS"/>
          <p:cNvSpPr/>
          <p:nvPr/>
        </p:nvSpPr>
        <p:spPr>
          <a:xfrm>
            <a:off x="613833" y="160338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 descr="Webpalestra e-SUS: Mudanças na nova versão"/>
          <p:cNvSpPr/>
          <p:nvPr/>
        </p:nvSpPr>
        <p:spPr>
          <a:xfrm>
            <a:off x="817033" y="312738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" descr="C:\Users\Juliana\Desktop\e-sus_webpalestr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2026" y="4336314"/>
            <a:ext cx="3552395" cy="177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33" y="3429000"/>
            <a:ext cx="3203052" cy="281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643795" y="978297"/>
            <a:ext cx="10972800" cy="129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pt-BR"/>
              <a:t>MAMOGRAFIA POR IDADE</a:t>
            </a:r>
            <a:br>
              <a:rPr lang="pt-BR"/>
            </a:br>
            <a:r>
              <a:rPr lang="pt-BR"/>
              <a:t>2º QUADRIMESTRE- 2025</a:t>
            </a:r>
            <a:br>
              <a:rPr lang="pt-BR"/>
            </a:br>
            <a:endParaRPr/>
          </a:p>
        </p:txBody>
      </p:sp>
      <p:graphicFrame>
        <p:nvGraphicFramePr>
          <p:cNvPr id="114" name="Google Shape;114;p2"/>
          <p:cNvGraphicFramePr/>
          <p:nvPr/>
        </p:nvGraphicFramePr>
        <p:xfrm>
          <a:off x="431371" y="2397479"/>
          <a:ext cx="11151050" cy="329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9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0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3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ABAIXO DE 40 ANOS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DE 40 a 49 ANOS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DE 50 A 69 ANOS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ACIMA DE 69 ANOS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TOTAL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MAMOGRAFIA DE ROTINA 2025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111</a:t>
                      </a:r>
                      <a:endParaRPr/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146</a:t>
                      </a:r>
                      <a:endParaRPr/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EXPRESSO DA VIDA</a:t>
                      </a:r>
                      <a:endParaRPr sz="2000"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TOTAL</a:t>
                      </a:r>
                      <a:endParaRPr sz="2000"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221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111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346</a:t>
                      </a:r>
                      <a:endParaRPr sz="18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5" name="Google Shape;115;p2"/>
          <p:cNvSpPr txBox="1"/>
          <p:nvPr/>
        </p:nvSpPr>
        <p:spPr>
          <a:xfrm>
            <a:off x="996256" y="332656"/>
            <a:ext cx="10586144" cy="364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pt-BR"/>
              <a:t>PREVENTIVOS </a:t>
            </a:r>
            <a:br>
              <a:rPr lang="pt-BR"/>
            </a:br>
            <a:r>
              <a:rPr lang="pt-BR"/>
              <a:t>2º QUADRIMESTRE- 2025</a:t>
            </a:r>
            <a:endParaRPr/>
          </a:p>
        </p:txBody>
      </p:sp>
      <p:graphicFrame>
        <p:nvGraphicFramePr>
          <p:cNvPr id="121" name="Google Shape;121;p3"/>
          <p:cNvGraphicFramePr/>
          <p:nvPr/>
        </p:nvGraphicFramePr>
        <p:xfrm>
          <a:off x="2063551" y="1931831"/>
          <a:ext cx="8394100" cy="4197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9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UBS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QUANTIDADE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PSF TEREZINHA RATTIS</a:t>
                      </a:r>
                      <a:endParaRPr sz="1800"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68</a:t>
                      </a:r>
                      <a:endParaRPr sz="180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PSF PEDRO DOMINGOS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26</a:t>
                      </a:r>
                      <a:endParaRPr sz="180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PSF JOSÉ PEREIRA DE MELO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39</a:t>
                      </a:r>
                      <a:endParaRPr sz="180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/>
                        <a:t>TOTAL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/>
                        <a:t>133</a:t>
                      </a:r>
                      <a:endParaRPr sz="1800" b="1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B4CC5F6-5F99-4614-A134-283C8D65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F5402ED-D5D0-448D-BE62-BA88A89C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88142B-FB3A-4343-8E3F-512DB332A62A}"/>
              </a:ext>
            </a:extLst>
          </p:cNvPr>
          <p:cNvSpPr txBox="1"/>
          <p:nvPr/>
        </p:nvSpPr>
        <p:spPr>
          <a:xfrm>
            <a:off x="880534" y="920621"/>
            <a:ext cx="104535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CIRURGIAS ELETIVAS/</a:t>
            </a:r>
          </a:p>
          <a:p>
            <a:pPr algn="ctr"/>
            <a:r>
              <a:rPr lang="pt-BR" sz="8000" dirty="0"/>
              <a:t>CAMPANHAS</a:t>
            </a:r>
          </a:p>
        </p:txBody>
      </p:sp>
    </p:spTree>
    <p:extLst>
      <p:ext uri="{BB962C8B-B14F-4D97-AF65-F5344CB8AC3E}">
        <p14:creationId xmlns:p14="http://schemas.microsoft.com/office/powerpoint/2010/main" val="2169709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85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lang="pt-BR" sz="4000" b="1"/>
              <a:t>ATENDIMENTOS</a:t>
            </a:r>
            <a:endParaRPr/>
          </a:p>
        </p:txBody>
      </p:sp>
      <p:graphicFrame>
        <p:nvGraphicFramePr>
          <p:cNvPr id="128" name="Google Shape;128;p4"/>
          <p:cNvGraphicFramePr/>
          <p:nvPr/>
        </p:nvGraphicFramePr>
        <p:xfrm>
          <a:off x="0" y="1287888"/>
          <a:ext cx="12192000" cy="557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36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Atendimentos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2º quadr. 2025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Pré-natal (Dr. Murilo)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286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Consultas de Puerpério(Dr. Murilo)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63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Inserções DIU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25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Ultrassom revisão de DIU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0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GINECOLOGIA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132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BUSCANDO VIDAS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04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PROMAI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06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85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lang="pt-BR" sz="4000" b="1"/>
              <a:t>ATENDIMENTOS</a:t>
            </a:r>
            <a:endParaRPr/>
          </a:p>
        </p:txBody>
      </p:sp>
      <p:graphicFrame>
        <p:nvGraphicFramePr>
          <p:cNvPr id="135" name="Google Shape;135;p5"/>
          <p:cNvGraphicFramePr/>
          <p:nvPr/>
        </p:nvGraphicFramePr>
        <p:xfrm>
          <a:off x="889102" y="1562559"/>
          <a:ext cx="10413800" cy="45919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ATENDIMENTOS DRA. ALESSANDRA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2º QUADR. 2025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CONSULTAS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473</a:t>
                      </a:r>
                      <a:endParaRPr sz="280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ACUPUNTURA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295</a:t>
                      </a:r>
                      <a:endParaRPr sz="280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AURICULOTERAPIA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295</a:t>
                      </a:r>
                      <a:endParaRPr sz="280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TAI CHI CHUAN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27</a:t>
                      </a:r>
                      <a:endParaRPr sz="280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BARIÁTRICA</a:t>
                      </a:r>
                      <a:endParaRPr sz="2800" b="1"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32</a:t>
                      </a:r>
                      <a:endParaRPr sz="280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d0d6cdbe7_2_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lang="pt-BR" sz="4000" b="1"/>
              <a:t>ATENDIMENTOS</a:t>
            </a:r>
            <a:endParaRPr/>
          </a:p>
        </p:txBody>
      </p:sp>
      <p:graphicFrame>
        <p:nvGraphicFramePr>
          <p:cNvPr id="142" name="Google Shape;142;g37d0d6cdbe7_2_1"/>
          <p:cNvGraphicFramePr/>
          <p:nvPr/>
        </p:nvGraphicFramePr>
        <p:xfrm>
          <a:off x="889102" y="1562559"/>
          <a:ext cx="10413800" cy="42849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ATENDIMENTOS</a:t>
                      </a:r>
                      <a:endParaRPr sz="2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TÉCNICO DE ENFERMAGEM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2º QUADR. 2025</a:t>
                      </a:r>
                      <a:endParaRPr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ANTROPOMETRIA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/>
                        <a:t>1.099</a:t>
                      </a:r>
                      <a:endParaRPr sz="2800" dirty="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pt-BR" sz="2800" b="1"/>
                        <a:t>SINAIS VITAIS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/>
                        <a:t>1.065</a:t>
                      </a:r>
                      <a:endParaRPr sz="2800" dirty="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GLICEMIA </a:t>
                      </a:r>
                      <a:endParaRPr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12</a:t>
                      </a:r>
                      <a:endParaRPr sz="280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TOTAL</a:t>
                      </a:r>
                      <a:endParaRPr sz="2800" b="1"/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/>
                        <a:t>2.176</a:t>
                      </a:r>
                      <a:endParaRPr sz="2800" dirty="0"/>
                    </a:p>
                  </a:txBody>
                  <a:tcPr marL="121925" marR="1219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d0d6cdbe7_2_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lang="pt-BR" sz="4000" b="1"/>
              <a:t>ATENDIMENTOS</a:t>
            </a:r>
            <a:endParaRPr/>
          </a:p>
        </p:txBody>
      </p:sp>
      <p:graphicFrame>
        <p:nvGraphicFramePr>
          <p:cNvPr id="149" name="Google Shape;149;g37d0d6cdbe7_2_7"/>
          <p:cNvGraphicFramePr/>
          <p:nvPr/>
        </p:nvGraphicFramePr>
        <p:xfrm>
          <a:off x="889100" y="1242048"/>
          <a:ext cx="10413800" cy="50187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/>
                        <a:t>TESTES RÁPIDOS</a:t>
                      </a:r>
                      <a:endParaRPr sz="2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/>
                        <a:t>TÉCNICO DE ENFERMAGEM</a:t>
                      </a:r>
                      <a:endParaRPr dirty="0"/>
                    </a:p>
                  </a:txBody>
                  <a:tcPr marL="121925" marR="121925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2º QUADR. 2025</a:t>
                      </a:r>
                      <a:endParaRPr/>
                    </a:p>
                  </a:txBody>
                  <a:tcPr marL="121925" marR="121925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TESTES HIV</a:t>
                      </a:r>
                      <a:endParaRPr sz="2800" b="1"/>
                    </a:p>
                  </a:txBody>
                  <a:tcPr marL="121925" marR="1219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132</a:t>
                      </a:r>
                      <a:endParaRPr sz="2800"/>
                    </a:p>
                  </a:txBody>
                  <a:tcPr marL="121925" marR="1219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 dirty="0"/>
                        <a:t>TESTES HEPATITE C</a:t>
                      </a:r>
                      <a:endParaRPr sz="2800" b="1" dirty="0"/>
                    </a:p>
                  </a:txBody>
                  <a:tcPr marL="121925" marR="1219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132</a:t>
                      </a:r>
                      <a:endParaRPr sz="2800"/>
                    </a:p>
                  </a:txBody>
                  <a:tcPr marL="121925" marR="1219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TESTES HEPATITE B</a:t>
                      </a:r>
                      <a:endParaRPr sz="2800" b="1"/>
                    </a:p>
                  </a:txBody>
                  <a:tcPr marL="121925" marR="1219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126</a:t>
                      </a:r>
                      <a:endParaRPr sz="2800"/>
                    </a:p>
                  </a:txBody>
                  <a:tcPr marL="121925" marR="1219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TESTES SÍFILIS</a:t>
                      </a:r>
                      <a:endParaRPr sz="2800" b="1"/>
                    </a:p>
                  </a:txBody>
                  <a:tcPr marL="121925" marR="121925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/>
                        <a:t>111</a:t>
                      </a:r>
                      <a:endParaRPr sz="2800"/>
                    </a:p>
                  </a:txBody>
                  <a:tcPr marL="121925" marR="121925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/>
                        <a:t>TOTAL</a:t>
                      </a:r>
                      <a:endParaRPr sz="2800" b="1"/>
                    </a:p>
                  </a:txBody>
                  <a:tcPr marL="121925" marR="121925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dirty="0"/>
                        <a:t>501</a:t>
                      </a:r>
                      <a:endParaRPr sz="2800" dirty="0"/>
                    </a:p>
                  </a:txBody>
                  <a:tcPr marL="121925" marR="121925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4298" y="1569209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t-BR" sz="9200" b="1" dirty="0" err="1">
                <a:solidFill>
                  <a:schemeClr val="accent6">
                    <a:lumMod val="75000"/>
                  </a:schemeClr>
                </a:solidFill>
              </a:rPr>
              <a:t>Assitência</a:t>
            </a:r>
            <a:r>
              <a:rPr lang="pt-BR" sz="9200" b="1" dirty="0">
                <a:solidFill>
                  <a:schemeClr val="accent6">
                    <a:lumMod val="75000"/>
                  </a:schemeClr>
                </a:solidFill>
              </a:rPr>
              <a:t> Social</a:t>
            </a:r>
            <a:br>
              <a:rPr lang="pt-BR" sz="9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4400" b="1" dirty="0" err="1">
                <a:solidFill>
                  <a:schemeClr val="accent6">
                    <a:lumMod val="75000"/>
                  </a:schemeClr>
                </a:solidFill>
              </a:rPr>
              <a:t>Gildite</a:t>
            </a: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br>
              <a:rPr lang="pt-BR" sz="4400" dirty="0"/>
            </a:b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246" y="306898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3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D2CFC02-A70B-4D80-B652-718F060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765CEC6-C209-4759-94AE-3097115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EB1409-10C0-44A9-AD36-0D4BBF05B0D8}"/>
              </a:ext>
            </a:extLst>
          </p:cNvPr>
          <p:cNvSpPr txBox="1"/>
          <p:nvPr/>
        </p:nvSpPr>
        <p:spPr>
          <a:xfrm>
            <a:off x="1388533" y="-95778"/>
            <a:ext cx="9889067" cy="6359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PSF TEREZINHA RATTIS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SUPLEMENTOS DISTRIBUIDOS: 1408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DE PACIENTES ATENDIDOS: 54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LEITE INFANTIL: 20/MÊS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PSF RURAL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SUPLEMENTOS DISTRIBUIDOS: 1840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DE PACIENTES ATENDIDOS: 42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LEITE INFANTIL: 08 / MÊS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PSF PEDRO DOMINGOS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SUPLEMENTOS DISTRIBUIDOS: 1376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DE PACIENTES ATENDIDOS: 49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LEITE INFANTIL: 12 / MÊS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8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ECAMINHAMENTOS PARA CAPS: 08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ENCAMINHAMENTOS PARA INTERNAÇÃO PARA TRATAR DE DEPEDENCIA QUIMICA: 01</a:t>
            </a:r>
          </a:p>
        </p:txBody>
      </p:sp>
    </p:spTree>
    <p:extLst>
      <p:ext uri="{BB962C8B-B14F-4D97-AF65-F5344CB8AC3E}">
        <p14:creationId xmlns:p14="http://schemas.microsoft.com/office/powerpoint/2010/main" val="15509287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14B27F0-6902-49C2-942E-1B705CBA1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337" y="947616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t-BR" sz="8800" b="1" dirty="0">
                <a:solidFill>
                  <a:schemeClr val="accent6">
                    <a:lumMod val="75000"/>
                  </a:schemeClr>
                </a:solidFill>
              </a:rPr>
              <a:t>Oxigenoterapia</a:t>
            </a:r>
          </a:p>
        </p:txBody>
      </p:sp>
      <p:pic>
        <p:nvPicPr>
          <p:cNvPr id="9" name="Picture 2" descr="C:\Users\Endemias\ROBERTA SITE\ROBERTA SITE\Luiz Henrique\Imagens\camisa semana saúde intinerante dr paulo.png">
            <a:extLst>
              <a:ext uri="{FF2B5EF4-FFF2-40B4-BE49-F238E27FC236}">
                <a16:creationId xmlns:a16="http://schemas.microsoft.com/office/drawing/2014/main" id="{54DC1246-546B-EE01-3543-F68F3F6D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7021" y="301043"/>
            <a:ext cx="5535032" cy="242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9502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134" y="340834"/>
            <a:ext cx="10058400" cy="1450757"/>
          </a:xfrm>
        </p:spPr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OXIGENOTERAPIA </a:t>
            </a:r>
            <a:r>
              <a:rPr lang="pt-BR" dirty="0">
                <a:solidFill>
                  <a:srgbClr val="7030A0"/>
                </a:solidFill>
              </a:rPr>
              <a:t> </a:t>
            </a:r>
            <a:r>
              <a:rPr lang="pt-BR" i="1" dirty="0"/>
              <a:t> 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 Atualmente temos </a:t>
            </a:r>
            <a:r>
              <a:rPr lang="pt-BR" dirty="0">
                <a:solidFill>
                  <a:srgbClr val="FF0000"/>
                </a:solidFill>
              </a:rPr>
              <a:t>21 </a:t>
            </a:r>
            <a:r>
              <a:rPr lang="pt-BR" dirty="0"/>
              <a:t> pacientes em uso de oxigênio domiciliar na cidade de Capitólio.</a:t>
            </a:r>
          </a:p>
          <a:p>
            <a:pPr algn="just"/>
            <a:r>
              <a:rPr lang="pt-BR" dirty="0"/>
              <a:t> É fornecido de acordo com prescrição medica conforme necessidade de cada paciente.</a:t>
            </a:r>
          </a:p>
          <a:p>
            <a:pPr algn="just"/>
            <a:r>
              <a:rPr lang="pt-BR" dirty="0"/>
              <a:t>O cadastro é feito no Departamento de Saúde e posteriormente acompanhado pela referência.</a:t>
            </a:r>
          </a:p>
          <a:p>
            <a:pPr algn="just"/>
            <a:r>
              <a:rPr lang="pt-BR" dirty="0"/>
              <a:t>O oxigênio para o protocolo de OXIGENOTERAPIA DOMICILIAR,  A PARTIR DE JUNHO/23, SEGUE O PROTOCOLO PADRONIZADO DO MINISTÉRIO DA SAÚDE PARA OXIGENODOMICILIAR CONTÍNUO sendo substituído os cilindros de oxigênio por concentradores elétricos + cilindro resgate para usuários 24h/dia . É  fornecido conforme licitação municipal pela empresa RESPMED  para CONCENTRADORES ELÉTRICOS, pela empresa SOLDATEC para  cilindros para utilização nas ambulâncias (1 </a:t>
            </a:r>
            <a:r>
              <a:rPr lang="pt-BR" sz="2100" dirty="0"/>
              <a:t>m3 1,5</a:t>
            </a:r>
            <a:r>
              <a:rPr lang="pt-BR" dirty="0"/>
              <a:t> m</a:t>
            </a:r>
            <a:r>
              <a:rPr lang="pt-BR" sz="2100" dirty="0"/>
              <a:t>3 e 3,0 m3)</a:t>
            </a:r>
            <a:r>
              <a:rPr lang="pt-BR" dirty="0"/>
              <a:t>.  </a:t>
            </a:r>
          </a:p>
        </p:txBody>
      </p:sp>
      <p:pic>
        <p:nvPicPr>
          <p:cNvPr id="1026" name="Picture 2" descr="C:\Users\Taciana\Desktop\DOCUMENTOS TELA 2019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895" y="495446"/>
            <a:ext cx="170711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392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OXIGENOTERAPIA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PROTOCOLO</a:t>
            </a:r>
            <a:r>
              <a:rPr lang="pt-BR" dirty="0"/>
              <a:t>:</a:t>
            </a:r>
          </a:p>
          <a:p>
            <a:r>
              <a:rPr lang="pt-BR" dirty="0"/>
              <a:t>* O paciente que necessite de Oxigenoterapia, deve apresentar pedido médico com prescrição e justificativa. E os documentos solicitados para o cadastro diretamente na secretaria de saúde ou por contato telefônico com a referência.  O prazo para instalação do equipamento é de 5 dias úteis.</a:t>
            </a:r>
          </a:p>
          <a:p>
            <a:r>
              <a:rPr lang="pt-BR" dirty="0"/>
              <a:t>* Para manutenção do fornecimento de oxigênio o paciente deverá apresentar anualmente:  Documento que confirme a necessidade da manutenção de ODP, em duas vias, para todos os casos.</a:t>
            </a:r>
          </a:p>
          <a:p>
            <a:r>
              <a:rPr lang="pt-BR" dirty="0"/>
              <a:t>* Gasometria arterial realizada durante doença estável e atualizada se possível.</a:t>
            </a:r>
          </a:p>
          <a:p>
            <a:r>
              <a:rPr lang="pt-BR" dirty="0"/>
              <a:t>* São realizadas visitas periódicas de acompanhamento e orientação.</a:t>
            </a:r>
          </a:p>
          <a:p>
            <a:endParaRPr lang="pt-BR" dirty="0"/>
          </a:p>
        </p:txBody>
      </p:sp>
      <p:pic>
        <p:nvPicPr>
          <p:cNvPr id="4" name="Picture 2" descr="C:\Users\Taciana\Desktop\DOCUMENTOS TELA 2019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920" y="363908"/>
            <a:ext cx="170711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967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25221"/>
              </p:ext>
            </p:extLst>
          </p:nvPr>
        </p:nvGraphicFramePr>
        <p:xfrm>
          <a:off x="1251838" y="713926"/>
          <a:ext cx="9688324" cy="5308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7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Compra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 locação de cilindros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01° Quadrimestre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(Jan- </a:t>
                      </a:r>
                      <a:r>
                        <a:rPr lang="pt-BR" sz="1400" baseline="0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Fev</a:t>
                      </a: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pt-BR" sz="1400" baseline="0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Mar-Abr</a:t>
                      </a: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2025 ( valores médios)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VALOR</a:t>
                      </a: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TOTAL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(REAIS)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Quantidade de pacientes </a:t>
                      </a: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que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utilizaram o serviço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28 pacientes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Quantidade de concentradores em uso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u="none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   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(LICITADOS de 5L x R$550,00) = 15.400,00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 (LICITADO de 10L x R$340,00) = 680,00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( 3 PRÓPRIOS DO MUNICIPIO)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R$ 16.080,00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19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3A3CC-26C4-7CED-29AD-9883FE582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2611AA-B46E-F2AC-FF10-78AD816DD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929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>
              <a:buFont typeface="Arial" charset="0"/>
              <a:buChar char="•"/>
            </a:pP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DA2A72-31D9-0D0A-EEB0-D43695B3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28769B-2962-989F-07EF-6379B8A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3CEDA8D-A03A-48B9-803D-72F0D3E32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248356"/>
            <a:ext cx="11017954" cy="60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992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96467C73-6011-BE6F-470E-5DA7FD01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4E0C166-CF6B-4CA4-488A-6CBEB47C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1D6FA25-AED4-7ADE-E4E0-504075564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29504"/>
              </p:ext>
            </p:extLst>
          </p:nvPr>
        </p:nvGraphicFramePr>
        <p:xfrm>
          <a:off x="1251838" y="710324"/>
          <a:ext cx="9688324" cy="3650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0280">
                  <a:extLst>
                    <a:ext uri="{9D8B030D-6E8A-4147-A177-3AD203B41FA5}">
                      <a16:colId xmlns:a16="http://schemas.microsoft.com/office/drawing/2014/main" val="3536253950"/>
                    </a:ext>
                  </a:extLst>
                </a:gridCol>
                <a:gridCol w="3244807">
                  <a:extLst>
                    <a:ext uri="{9D8B030D-6E8A-4147-A177-3AD203B41FA5}">
                      <a16:colId xmlns:a16="http://schemas.microsoft.com/office/drawing/2014/main" val="1467139494"/>
                    </a:ext>
                  </a:extLst>
                </a:gridCol>
                <a:gridCol w="2393237">
                  <a:extLst>
                    <a:ext uri="{9D8B030D-6E8A-4147-A177-3AD203B41FA5}">
                      <a16:colId xmlns:a16="http://schemas.microsoft.com/office/drawing/2014/main" val="3708005182"/>
                    </a:ext>
                  </a:extLst>
                </a:gridCol>
              </a:tblGrid>
              <a:tr h="3343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OXIGÊNIOS AMBULÂNCIAS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(02° </a:t>
                      </a:r>
                      <a:r>
                        <a:rPr lang="pt-BR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Quad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2025) – SOLDATEC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 M</a:t>
                      </a:r>
                      <a:r>
                        <a:rPr lang="pt-BR" sz="36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1,5 M</a:t>
                      </a:r>
                      <a:r>
                        <a:rPr lang="pt-BR" sz="32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 M </a:t>
                      </a:r>
                      <a:r>
                        <a:rPr lang="pt-BR" sz="36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9 x R$109,00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 x R$106,00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7 x R$256,00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981,00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1.792,00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034622"/>
                  </a:ext>
                </a:extLst>
              </a:tr>
              <a:tr h="30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TOTAL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u="sng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R$</a:t>
                      </a:r>
                      <a:r>
                        <a:rPr lang="pt-BR" sz="1800" b="1" u="sng" baseline="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2.773,00</a:t>
                      </a:r>
                      <a:endParaRPr lang="pt-BR" sz="1800" b="1" u="sng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11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3455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52C4E-959C-402B-9D57-744E14B67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9200" b="1" dirty="0">
                <a:solidFill>
                  <a:schemeClr val="accent6">
                    <a:lumMod val="75000"/>
                  </a:schemeClr>
                </a:solidFill>
              </a:rPr>
              <a:t>Vigilância em Saúde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DE99CA0-E8DB-4220-AC08-EA776680C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EPIDEMIOLOGIA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1F44E8-F456-433C-8996-1A6D085B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- 2021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1DD36C-B002-4CA3-A9A7-2CE70EF1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61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1CDCB7-18B0-4FB3-811E-709E59D0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605" y="241204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233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AE3EE-4C30-4F98-BE80-9F5E5AE7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em Saúde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2DC811E0-89F1-4561-A0DA-8BDCE1FC70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108199"/>
          <a:ext cx="10058400" cy="414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C091F25-8253-49CC-91D1-056D416A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- 2021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F48BE8-F818-4E54-A9F1-12558BF7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09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A09ED-E64B-40C8-A956-66951872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041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Vigilância Epidemiológica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8FEAB1-785D-4458-8C44-AEE758B6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99627"/>
            <a:ext cx="10058400" cy="46694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chemeClr val="tx2">
                    <a:lumMod val="50000"/>
                  </a:schemeClr>
                </a:solidFill>
              </a:rPr>
              <a:t>Vigilância Epidemiológica é um conjunto de ações que proporciona o conhecimento, a detecção ou prevenção de qualquer mudança nos fatores determinantes e condicionantes de saúde individual ou coletiva, com a finalidade de recomendar e adotar as medidas de prevenção e controle das doenças ou agravos.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0E8D1F-0352-4936-9D8F-459865C0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- 2021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580BC9-D6A9-4045-8839-8645E7DE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506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72359-7257-405C-8A12-1F26CE33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/>
          <a:lstStyle/>
          <a:p>
            <a:r>
              <a:rPr lang="pt-BR" dirty="0"/>
              <a:t>Vigilância Epidemiológica - 2025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920D121C-2349-4675-B31F-B1E74899E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433078"/>
              </p:ext>
            </p:extLst>
          </p:nvPr>
        </p:nvGraphicFramePr>
        <p:xfrm>
          <a:off x="897621" y="1048624"/>
          <a:ext cx="10258060" cy="599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612">
                  <a:extLst>
                    <a:ext uri="{9D8B030D-6E8A-4147-A177-3AD203B41FA5}">
                      <a16:colId xmlns:a16="http://schemas.microsoft.com/office/drawing/2014/main" val="3582626466"/>
                    </a:ext>
                  </a:extLst>
                </a:gridCol>
                <a:gridCol w="2051612">
                  <a:extLst>
                    <a:ext uri="{9D8B030D-6E8A-4147-A177-3AD203B41FA5}">
                      <a16:colId xmlns:a16="http://schemas.microsoft.com/office/drawing/2014/main" val="269840181"/>
                    </a:ext>
                  </a:extLst>
                </a:gridCol>
                <a:gridCol w="2021278">
                  <a:extLst>
                    <a:ext uri="{9D8B030D-6E8A-4147-A177-3AD203B41FA5}">
                      <a16:colId xmlns:a16="http://schemas.microsoft.com/office/drawing/2014/main" val="415800570"/>
                    </a:ext>
                  </a:extLst>
                </a:gridCol>
                <a:gridCol w="2081946">
                  <a:extLst>
                    <a:ext uri="{9D8B030D-6E8A-4147-A177-3AD203B41FA5}">
                      <a16:colId xmlns:a16="http://schemas.microsoft.com/office/drawing/2014/main" val="3901317789"/>
                    </a:ext>
                  </a:extLst>
                </a:gridCol>
                <a:gridCol w="2051612">
                  <a:extLst>
                    <a:ext uri="{9D8B030D-6E8A-4147-A177-3AD203B41FA5}">
                      <a16:colId xmlns:a16="http://schemas.microsoft.com/office/drawing/2014/main" val="3287047193"/>
                    </a:ext>
                  </a:extLst>
                </a:gridCol>
              </a:tblGrid>
              <a:tr h="1031187">
                <a:tc>
                  <a:txBody>
                    <a:bodyPr/>
                    <a:lstStyle/>
                    <a:p>
                      <a:r>
                        <a:rPr lang="pt-BR" sz="1600" dirty="0"/>
                        <a:t>Agravos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1º Quadrimestre</a:t>
                      </a:r>
                    </a:p>
                    <a:p>
                      <a:pPr algn="ctr"/>
                      <a:r>
                        <a:rPr lang="pt-BR" sz="1600" dirty="0"/>
                        <a:t>Janeiro/Fevereiro/Março/Abril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2º Quadrimestre</a:t>
                      </a:r>
                    </a:p>
                    <a:p>
                      <a:pPr algn="ctr"/>
                      <a:r>
                        <a:rPr lang="pt-BR" sz="1600" dirty="0"/>
                        <a:t>Maio/Junho/Julho/Agosto</a:t>
                      </a:r>
                      <a:r>
                        <a:rPr lang="pt-BR" sz="1600" baseline="0" dirty="0"/>
                        <a:t> 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3º Quadrimestre</a:t>
                      </a:r>
                    </a:p>
                    <a:p>
                      <a:pPr algn="ctr"/>
                      <a:r>
                        <a:rPr lang="pt-BR" sz="1600" dirty="0"/>
                        <a:t>Setembro/Outubro/Novembro/ 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96602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Acidentes</a:t>
                      </a:r>
                      <a:r>
                        <a:rPr lang="pt-BR" sz="1400" b="1" baseline="0" dirty="0"/>
                        <a:t> animais Peçonhentos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0892819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Violência Interpessoal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4814334"/>
                  </a:ext>
                </a:extLst>
              </a:tr>
              <a:tr h="35180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Varicela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04985"/>
                  </a:ext>
                </a:extLst>
              </a:tr>
              <a:tr h="35180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Caxumba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6228443"/>
                  </a:ext>
                </a:extLst>
              </a:tr>
              <a:tr h="35180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Intoxicação Exógena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3636163"/>
                  </a:ext>
                </a:extLst>
              </a:tr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Atendimento </a:t>
                      </a:r>
                      <a:r>
                        <a:rPr lang="pt-BR" sz="1400" b="1" dirty="0" err="1"/>
                        <a:t>Anti-Rábico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5981629"/>
                  </a:ext>
                </a:extLst>
              </a:tr>
              <a:tr h="35180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Hepatites Virais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7967963"/>
                  </a:ext>
                </a:extLst>
              </a:tr>
              <a:tr h="35180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Hanseníase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4930956"/>
                  </a:ext>
                </a:extLst>
              </a:tr>
              <a:tr h="35180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Tuberculose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7991984"/>
                  </a:ext>
                </a:extLst>
              </a:tr>
              <a:tr h="453089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Sífilis</a:t>
                      </a:r>
                      <a:r>
                        <a:rPr lang="pt-BR" sz="1400" b="1" baseline="0" dirty="0"/>
                        <a:t> em Gestante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2144327"/>
                  </a:ext>
                </a:extLst>
              </a:tr>
              <a:tr h="44193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TOXOPLASMOSE EM GESTANTE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80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Sífilis adquirida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1958754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1F3C21-59DF-4EC0-9BEF-C183672E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- 2021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2B72B7-C63A-41ED-A233-B1BC37B9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799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343E6-C01E-40B1-9C3C-0EAC5D4E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4" y="286604"/>
            <a:ext cx="10939244" cy="921412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Vigilância Saúde do Trabalhador - 2025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FF5208EB-5744-4AAE-BBFA-8AB6324FD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5618" y="2108200"/>
          <a:ext cx="10559745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49">
                  <a:extLst>
                    <a:ext uri="{9D8B030D-6E8A-4147-A177-3AD203B41FA5}">
                      <a16:colId xmlns:a16="http://schemas.microsoft.com/office/drawing/2014/main" val="573044387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3726675551"/>
                    </a:ext>
                  </a:extLst>
                </a:gridCol>
                <a:gridCol w="2038484">
                  <a:extLst>
                    <a:ext uri="{9D8B030D-6E8A-4147-A177-3AD203B41FA5}">
                      <a16:colId xmlns:a16="http://schemas.microsoft.com/office/drawing/2014/main" val="262104573"/>
                    </a:ext>
                  </a:extLst>
                </a:gridCol>
                <a:gridCol w="2121877">
                  <a:extLst>
                    <a:ext uri="{9D8B030D-6E8A-4147-A177-3AD203B41FA5}">
                      <a16:colId xmlns:a16="http://schemas.microsoft.com/office/drawing/2014/main" val="3717166144"/>
                    </a:ext>
                  </a:extLst>
                </a:gridCol>
                <a:gridCol w="2175486">
                  <a:extLst>
                    <a:ext uri="{9D8B030D-6E8A-4147-A177-3AD203B41FA5}">
                      <a16:colId xmlns:a16="http://schemas.microsoft.com/office/drawing/2014/main" val="493089393"/>
                    </a:ext>
                  </a:extLst>
                </a:gridCol>
              </a:tblGrid>
              <a:tr h="846015">
                <a:tc>
                  <a:txBody>
                    <a:bodyPr/>
                    <a:lstStyle/>
                    <a:p>
                      <a:r>
                        <a:rPr lang="pt-BR" dirty="0"/>
                        <a:t>Agravos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1º Quadrimestre</a:t>
                      </a:r>
                    </a:p>
                    <a:p>
                      <a:pPr algn="ctr"/>
                      <a:r>
                        <a:rPr lang="pt-BR" sz="1600" dirty="0"/>
                        <a:t>Janeiro/Fevereiro/ Março/Abril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2º Quadrimestre</a:t>
                      </a:r>
                    </a:p>
                    <a:p>
                      <a:pPr algn="ctr"/>
                      <a:r>
                        <a:rPr lang="pt-BR" sz="1600" dirty="0"/>
                        <a:t>Maio/Junho/Julho /Agosto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3º Quadrimestre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Setembro/Outubro/Novembro/ 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0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Acidente de Trabalho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5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Acidente de Trabalho com Material Biológico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92596"/>
                  </a:ext>
                </a:extLst>
              </a:tr>
              <a:tr h="35130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LER e DORT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5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05797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3B0AE5-455C-4C9E-8E64-12BE8F49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- 2021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CB9998-B66F-4CA5-9ED0-98C40A0D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773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343E6-C01E-40B1-9C3C-0EAC5D4E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4" y="286604"/>
            <a:ext cx="10939244" cy="921412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Boletim Dengue - 2025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FF5208EB-5744-4AAE-BBFA-8AB6324FD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7341" y="1334476"/>
          <a:ext cx="10559745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49">
                  <a:extLst>
                    <a:ext uri="{9D8B030D-6E8A-4147-A177-3AD203B41FA5}">
                      <a16:colId xmlns:a16="http://schemas.microsoft.com/office/drawing/2014/main" val="573044387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3726675551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262104573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3717166144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493089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Agravos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1º Quadrimestre</a:t>
                      </a:r>
                    </a:p>
                    <a:p>
                      <a:pPr algn="ctr"/>
                      <a:r>
                        <a:rPr lang="pt-BR" sz="1600" dirty="0"/>
                        <a:t>Janeiro/fevereiro/ Março/Abril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2º Quadrimestre</a:t>
                      </a:r>
                    </a:p>
                    <a:p>
                      <a:pPr algn="ctr"/>
                      <a:r>
                        <a:rPr lang="pt-BR" sz="1600" dirty="0"/>
                        <a:t>Maio/Junho/Julho/Agosto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3º Quadrimestre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Setembro/outubro/Novembro /Dezembro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0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N°</a:t>
                      </a:r>
                      <a:r>
                        <a:rPr lang="pt-BR" sz="1600" b="1" baseline="0" dirty="0"/>
                        <a:t> </a:t>
                      </a:r>
                      <a:r>
                        <a:rPr lang="pt-BR" sz="1600" b="1" baseline="0"/>
                        <a:t>de Notificações</a:t>
                      </a:r>
                    </a:p>
                    <a:p>
                      <a:pPr algn="ctr"/>
                      <a:r>
                        <a:rPr lang="pt-BR" sz="1600"/>
                        <a:t>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5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Casos</a:t>
                      </a:r>
                      <a:r>
                        <a:rPr lang="pt-BR" sz="1600" b="1" baseline="0" dirty="0"/>
                        <a:t> Positivos Dengue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92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Casos</a:t>
                      </a:r>
                      <a:r>
                        <a:rPr lang="pt-BR" sz="1600" b="1" baseline="0" dirty="0"/>
                        <a:t> Positivos </a:t>
                      </a:r>
                      <a:r>
                        <a:rPr lang="pt-BR" sz="1600" b="1" baseline="0" dirty="0" err="1"/>
                        <a:t>Chikungunya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/>
                        <a:t>Resultado exames laboratório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5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Casos Internação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3B0AE5-455C-4C9E-8E64-12BE8F49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- 2021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CB9998-B66F-4CA5-9ED0-98C40A0D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55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343E6-C01E-40B1-9C3C-0EAC5D4E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4" y="286604"/>
            <a:ext cx="10939244" cy="921412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Boletim </a:t>
            </a:r>
            <a:r>
              <a:rPr lang="pt-BR" b="1" dirty="0" err="1"/>
              <a:t>Covid</a:t>
            </a:r>
            <a:r>
              <a:rPr lang="pt-BR" b="1" dirty="0"/>
              <a:t> - 2025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FF5208EB-5744-4AAE-BBFA-8AB6324FD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833" y="2213707"/>
          <a:ext cx="10559745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49">
                  <a:extLst>
                    <a:ext uri="{9D8B030D-6E8A-4147-A177-3AD203B41FA5}">
                      <a16:colId xmlns:a16="http://schemas.microsoft.com/office/drawing/2014/main" val="573044387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3726675551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262104573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3717166144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493089393"/>
                    </a:ext>
                  </a:extLst>
                </a:gridCol>
              </a:tblGrid>
              <a:tr h="939801">
                <a:tc>
                  <a:txBody>
                    <a:bodyPr/>
                    <a:lstStyle/>
                    <a:p>
                      <a:r>
                        <a:rPr lang="pt-BR" dirty="0"/>
                        <a:t>Agravos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1º Quadrimestre</a:t>
                      </a:r>
                    </a:p>
                    <a:p>
                      <a:pPr algn="ctr"/>
                      <a:r>
                        <a:rPr lang="pt-BR" dirty="0"/>
                        <a:t>Janeiro/Fevereiro/Março/Abril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2º Quadrimestre</a:t>
                      </a:r>
                    </a:p>
                    <a:p>
                      <a:pPr algn="ctr"/>
                      <a:r>
                        <a:rPr lang="pt-BR" sz="1600" dirty="0"/>
                        <a:t>Maio/Junho/Julho/Agosto/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3º Quadrimestre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Setembro/Outubro/Novembro/ 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0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N°</a:t>
                      </a:r>
                      <a:r>
                        <a:rPr lang="pt-BR" sz="1600" b="1" baseline="0" dirty="0"/>
                        <a:t> </a:t>
                      </a:r>
                      <a:r>
                        <a:rPr lang="pt-BR" sz="1600" b="1" baseline="0"/>
                        <a:t>de Notificações</a:t>
                      </a:r>
                    </a:p>
                    <a:p>
                      <a:pPr algn="ctr"/>
                      <a:r>
                        <a:rPr lang="pt-BR" sz="1600"/>
                        <a:t>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5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Casos</a:t>
                      </a:r>
                      <a:r>
                        <a:rPr lang="pt-BR" sz="1600" b="1" baseline="0" dirty="0"/>
                        <a:t> Positivos </a:t>
                      </a:r>
                      <a:r>
                        <a:rPr lang="pt-BR" sz="1600" b="1" baseline="0" dirty="0" err="1"/>
                        <a:t>Covid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92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Casos</a:t>
                      </a:r>
                      <a:r>
                        <a:rPr lang="pt-BR" sz="1600" b="1" baseline="0" dirty="0"/>
                        <a:t> Negativos </a:t>
                      </a:r>
                      <a:r>
                        <a:rPr lang="pt-BR" sz="1600" b="1" baseline="0" dirty="0" err="1"/>
                        <a:t>Covid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3B0AE5-455C-4C9E-8E64-12BE8F49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- 2021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CB9998-B66F-4CA5-9ED0-98C40A0D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992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343E6-C01E-40B1-9C3C-0EAC5D4E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4" y="286604"/>
            <a:ext cx="10939244" cy="921412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SINDROME RESPIRATÓRIA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FF5208EB-5744-4AAE-BBFA-8AB6324FD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833" y="2213707"/>
          <a:ext cx="10559745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49">
                  <a:extLst>
                    <a:ext uri="{9D8B030D-6E8A-4147-A177-3AD203B41FA5}">
                      <a16:colId xmlns:a16="http://schemas.microsoft.com/office/drawing/2014/main" val="573044387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3726675551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262104573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3717166144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493089393"/>
                    </a:ext>
                  </a:extLst>
                </a:gridCol>
              </a:tblGrid>
              <a:tr h="939801">
                <a:tc>
                  <a:txBody>
                    <a:bodyPr/>
                    <a:lstStyle/>
                    <a:p>
                      <a:r>
                        <a:rPr lang="pt-BR" dirty="0"/>
                        <a:t>Agravos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1º Quadrimestre</a:t>
                      </a:r>
                    </a:p>
                    <a:p>
                      <a:pPr algn="ctr"/>
                      <a:r>
                        <a:rPr lang="pt-BR" dirty="0"/>
                        <a:t>Janeiro/Fevereiro/Março/Abril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2º Quadrimestre</a:t>
                      </a:r>
                    </a:p>
                    <a:p>
                      <a:pPr algn="ctr"/>
                      <a:r>
                        <a:rPr lang="pt-BR" sz="1600" dirty="0"/>
                        <a:t>Maio/Junho/Julho/Agosto/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3º Quadrimestre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Setembro/Outubro/Novembro/ 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0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N°</a:t>
                      </a:r>
                      <a:r>
                        <a:rPr lang="pt-BR" sz="1600" b="1" baseline="0" dirty="0"/>
                        <a:t> </a:t>
                      </a:r>
                      <a:r>
                        <a:rPr lang="pt-BR" sz="1600" b="1" baseline="0"/>
                        <a:t>de Notificações</a:t>
                      </a:r>
                    </a:p>
                    <a:p>
                      <a:pPr algn="ctr"/>
                      <a:r>
                        <a:rPr lang="pt-BR" sz="1600"/>
                        <a:t>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456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5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RESULTADO</a:t>
                      </a:r>
                      <a:r>
                        <a:rPr lang="pt-BR" sz="1600" b="1" baseline="0" dirty="0"/>
                        <a:t> DE LABORATÓRIO INFLUENZA POSITIVO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92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3B0AE5-455C-4C9E-8E64-12BE8F49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- 2021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CB9998-B66F-4CA5-9ED0-98C40A0D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299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8013" y="2119918"/>
            <a:ext cx="8534400" cy="1752600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Visa – vigilância sanitária</a:t>
            </a:r>
          </a:p>
        </p:txBody>
      </p:sp>
      <p:sp>
        <p:nvSpPr>
          <p:cNvPr id="4" name="AutoShape 4" descr="Sistema Único de Saúde – Wikipédia, a enciclopédia livr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Ministério da Saúde divulga novos medicamentos que farão parte do SUS em  2016 – RG Farma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SU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Webpalestra e-SUS: Mudanças na nova versão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18BB49B-38A5-0E67-6824-60067A5E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607" y="230719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0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4133EB59-CADE-4FE0-90A3-98E8AD2F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AE79445-9883-4EBA-86B7-3F69AF98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31E64E-1F29-4314-9668-3CC544B5417B}"/>
              </a:ext>
            </a:extLst>
          </p:cNvPr>
          <p:cNvSpPr txBox="1"/>
          <p:nvPr/>
        </p:nvSpPr>
        <p:spPr>
          <a:xfrm>
            <a:off x="225778" y="1768311"/>
            <a:ext cx="117404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600" dirty="0"/>
              <a:t>TOTAL DE </a:t>
            </a:r>
          </a:p>
          <a:p>
            <a:pPr algn="ctr"/>
            <a:r>
              <a:rPr lang="pt-BR" sz="9600" dirty="0">
                <a:highlight>
                  <a:srgbClr val="00FFFF"/>
                </a:highlight>
              </a:rPr>
              <a:t>65 CIRURGIAS </a:t>
            </a:r>
          </a:p>
        </p:txBody>
      </p:sp>
    </p:spTree>
    <p:extLst>
      <p:ext uri="{BB962C8B-B14F-4D97-AF65-F5344CB8AC3E}">
        <p14:creationId xmlns:p14="http://schemas.microsoft.com/office/powerpoint/2010/main" val="41017734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44BA60-FA24-4625-A164-DC179DE8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76B24C-5923-4A37-993E-835C49A3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8A7E53ED-A87C-4C16-8C60-911F00E47F5B}"/>
              </a:ext>
            </a:extLst>
          </p:cNvPr>
          <p:cNvGraphicFramePr>
            <a:graphicFrameLocks noGrp="1"/>
          </p:cNvGraphicFramePr>
          <p:nvPr/>
        </p:nvGraphicFramePr>
        <p:xfrm>
          <a:off x="1347079" y="2835032"/>
          <a:ext cx="9404058" cy="1729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029">
                  <a:extLst>
                    <a:ext uri="{9D8B030D-6E8A-4147-A177-3AD203B41FA5}">
                      <a16:colId xmlns:a16="http://schemas.microsoft.com/office/drawing/2014/main" val="2607544005"/>
                    </a:ext>
                  </a:extLst>
                </a:gridCol>
                <a:gridCol w="4702029">
                  <a:extLst>
                    <a:ext uri="{9D8B030D-6E8A-4147-A177-3AD203B41FA5}">
                      <a16:colId xmlns:a16="http://schemas.microsoft.com/office/drawing/2014/main" val="495329551"/>
                    </a:ext>
                  </a:extLst>
                </a:gridCol>
              </a:tblGrid>
              <a:tr h="6133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EQUIPE VIGILÂNCIA SANITÁRIA 2025</a:t>
                      </a:r>
                    </a:p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385688"/>
                  </a:ext>
                </a:extLst>
              </a:tr>
              <a:tr h="4448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Karina Kelly Silva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Fiscal Sanitário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7668759"/>
                  </a:ext>
                </a:extLst>
              </a:tr>
              <a:tr h="4448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Tony Marcos Inácio Alves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Fiscal Sanitário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90746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E86CFAD7-BB72-56ED-8D82-3D36815B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417" y="234175"/>
            <a:ext cx="49405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21359E7-75E0-2A60-EBF1-A8472FED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17" y="413054"/>
            <a:ext cx="2882641" cy="166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917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BFE19-F759-4B0E-A810-BEBD0865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8" y="382773"/>
            <a:ext cx="10051312" cy="72301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</a:rPr>
              <a:t>Vigilância Sanitária 2025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4D0D430A-E422-42BF-9E38-2EACB98D99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4829" y="1219310"/>
          <a:ext cx="10482147" cy="4627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371">
                  <a:extLst>
                    <a:ext uri="{9D8B030D-6E8A-4147-A177-3AD203B41FA5}">
                      <a16:colId xmlns:a16="http://schemas.microsoft.com/office/drawing/2014/main" val="3573191296"/>
                    </a:ext>
                  </a:extLst>
                </a:gridCol>
                <a:gridCol w="1372728">
                  <a:extLst>
                    <a:ext uri="{9D8B030D-6E8A-4147-A177-3AD203B41FA5}">
                      <a16:colId xmlns:a16="http://schemas.microsoft.com/office/drawing/2014/main" val="3445207633"/>
                    </a:ext>
                  </a:extLst>
                </a:gridCol>
                <a:gridCol w="1772762">
                  <a:extLst>
                    <a:ext uri="{9D8B030D-6E8A-4147-A177-3AD203B41FA5}">
                      <a16:colId xmlns:a16="http://schemas.microsoft.com/office/drawing/2014/main" val="1160347109"/>
                    </a:ext>
                  </a:extLst>
                </a:gridCol>
                <a:gridCol w="1772762">
                  <a:extLst>
                    <a:ext uri="{9D8B030D-6E8A-4147-A177-3AD203B41FA5}">
                      <a16:colId xmlns:a16="http://schemas.microsoft.com/office/drawing/2014/main" val="3583637"/>
                    </a:ext>
                  </a:extLst>
                </a:gridCol>
                <a:gridCol w="1772762">
                  <a:extLst>
                    <a:ext uri="{9D8B030D-6E8A-4147-A177-3AD203B41FA5}">
                      <a16:colId xmlns:a16="http://schemas.microsoft.com/office/drawing/2014/main" val="2901381041"/>
                    </a:ext>
                  </a:extLst>
                </a:gridCol>
                <a:gridCol w="1772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877">
                <a:tc>
                  <a:txBody>
                    <a:bodyPr/>
                    <a:lstStyle/>
                    <a:p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MAIO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71396"/>
                  </a:ext>
                </a:extLst>
              </a:tr>
              <a:tr h="569442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Cadastro de Estabelecimentos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28585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Inspeções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457350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Licenciamento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707193"/>
                  </a:ext>
                </a:extLst>
              </a:tr>
              <a:tr h="63200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Exclusão de estabelecimento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607355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Denúncia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63453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Notificação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461506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Orientações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9552"/>
                  </a:ext>
                </a:extLst>
              </a:tr>
              <a:tr h="569762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Auto de Incineração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9762">
                <a:tc>
                  <a:txBody>
                    <a:bodyPr/>
                    <a:lstStyle/>
                    <a:p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>
                          <a:solidFill>
                            <a:srgbClr val="C00000"/>
                          </a:solidFill>
                          <a:latin typeface="+mn-lt"/>
                        </a:rPr>
                        <a:t>107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42E627-6A5C-4F7D-BFCF-63275040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A71AF0-A475-5ED1-83BB-A74FFA4E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506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320" y="1676400"/>
            <a:ext cx="8534400" cy="1752600"/>
          </a:xfrm>
        </p:spPr>
        <p:txBody>
          <a:bodyPr>
            <a:noAutofit/>
          </a:bodyPr>
          <a:lstStyle/>
          <a:p>
            <a:pPr lvl="0"/>
            <a:r>
              <a:rPr lang="pt-BR" sz="4800" dirty="0">
                <a:solidFill>
                  <a:srgbClr val="7030A0"/>
                </a:solidFill>
              </a:rPr>
              <a:t> </a:t>
            </a:r>
          </a:p>
          <a:p>
            <a:pPr lvl="0"/>
            <a:r>
              <a:rPr lang="pt-BR" sz="4800" dirty="0">
                <a:solidFill>
                  <a:srgbClr val="7030A0"/>
                </a:solidFill>
              </a:rPr>
              <a:t>Endemias - Zoonoses 02° QUADRIMESTRE 2025</a:t>
            </a:r>
          </a:p>
        </p:txBody>
      </p:sp>
      <p:sp>
        <p:nvSpPr>
          <p:cNvPr id="4" name="AutoShape 4" descr="Sistema Único de Saúde – Wikipédia, a enciclopédia livr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Ministério da Saúde divulga novos medicamentos que farão parte do SUS em  2016 – RG Farma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SU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Webpalestra e-SUS: Mudanças na nova versão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18BB49B-38A5-0E67-6824-60067A5E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607" y="230719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39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DENGUE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20241"/>
            <a:ext cx="10058400" cy="3948852"/>
          </a:xfrm>
        </p:spPr>
        <p:txBody>
          <a:bodyPr/>
          <a:lstStyle/>
          <a:p>
            <a:r>
              <a:rPr lang="pt-BR" dirty="0"/>
              <a:t>NO PERÍODO DO SEGUNDO QUADRIMESTRE DE 2025 (MAIO  A  AGOSTO) FORAM REALIZADAS PELOS AGENTES DE ENDEMIAS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13.178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VISITAS DOMICILIARES </a:t>
            </a:r>
            <a:r>
              <a:rPr lang="pt-BR" dirty="0"/>
              <a:t>PARA CONTROLE DE POSSÍVEIS FOCOS CRIADORES DO MOSQUITO AEDES AEGYPTI. 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F06396-D018-E94F-9AFB-5CA962266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989779"/>
            <a:ext cx="5147786" cy="33802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026DE85-9F19-C431-11EE-5D9BAD0F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4" y="2989779"/>
            <a:ext cx="5054503" cy="33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02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5079"/>
          </a:xfrm>
        </p:spPr>
        <p:txBody>
          <a:bodyPr/>
          <a:lstStyle/>
          <a:p>
            <a:pPr algn="ctr"/>
            <a:r>
              <a:rPr lang="pt-BR" dirty="0"/>
              <a:t>FUMACÊ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9957" y="1422400"/>
            <a:ext cx="10058400" cy="2664408"/>
          </a:xfrm>
        </p:spPr>
        <p:txBody>
          <a:bodyPr>
            <a:normAutofit/>
          </a:bodyPr>
          <a:lstStyle/>
          <a:p>
            <a:endParaRPr lang="pt-BR" dirty="0"/>
          </a:p>
          <a:p>
            <a:pPr algn="just"/>
            <a:r>
              <a:rPr lang="pt-BR" dirty="0"/>
              <a:t>DURANTE O PERÍODO DO SEGUNDO QUADRIMESTRE (MAIO A AGOSTO) FORAM REALIZADOS </a:t>
            </a:r>
            <a:r>
              <a:rPr lang="pt-BR" dirty="0">
                <a:solidFill>
                  <a:srgbClr val="FF0000"/>
                </a:solidFill>
              </a:rPr>
              <a:t>04 FUMACÊS </a:t>
            </a:r>
            <a:r>
              <a:rPr lang="pt-BR" dirty="0"/>
              <a:t>PELA EQUIPE DE ENDEMIAS NOS BAIRROS DA CIDADE.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02C63C-3E87-6D31-8053-4954DA24E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11" y="2804846"/>
            <a:ext cx="4066080" cy="35700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9A8FC9F-E485-55AB-6DBC-EA42721E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35" r="-159" b="12959"/>
          <a:stretch>
            <a:fillRect/>
          </a:stretch>
        </p:blipFill>
        <p:spPr>
          <a:xfrm>
            <a:off x="1170036" y="2804845"/>
            <a:ext cx="3091023" cy="357007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4307ECF-59E7-69EC-B94A-69B600C68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3" r="3836" b="11611"/>
          <a:stretch>
            <a:fillRect/>
          </a:stretch>
        </p:blipFill>
        <p:spPr>
          <a:xfrm>
            <a:off x="4381411" y="2804845"/>
            <a:ext cx="3226296" cy="35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738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941836"/>
            <a:ext cx="10058400" cy="823006"/>
          </a:xfrm>
        </p:spPr>
        <p:txBody>
          <a:bodyPr/>
          <a:lstStyle/>
          <a:p>
            <a:pPr algn="ctr"/>
            <a:r>
              <a:rPr lang="pt-BR" dirty="0"/>
              <a:t>VACINAÇÃO CONTRA A RAIVA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900262"/>
            <a:ext cx="10058400" cy="399965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NO MÊS DE AGOSTO FOI INICIADA A CAMPANHA DE VACINAÇÃO CONTRA A RAIVA ANIMAL COM OS RESULTADOS PARCIAIS DE </a:t>
            </a:r>
            <a:r>
              <a:rPr lang="pt-BR" sz="2000" dirty="0">
                <a:solidFill>
                  <a:srgbClr val="FF0000"/>
                </a:solidFill>
              </a:rPr>
              <a:t>1426 CÃES</a:t>
            </a:r>
            <a:r>
              <a:rPr lang="pt-BR" sz="2000" dirty="0"/>
              <a:t> E </a:t>
            </a:r>
            <a:r>
              <a:rPr lang="pt-BR" sz="2000" dirty="0">
                <a:solidFill>
                  <a:srgbClr val="FF0000"/>
                </a:solidFill>
              </a:rPr>
              <a:t>357 GATOS</a:t>
            </a:r>
            <a:r>
              <a:rPr lang="pt-BR" sz="2000" dirty="0"/>
              <a:t>, A CONCLUSÃO DOS TRABALHOS SERÁ NO MÊS DE SETEMBRO FICANDO ASSIM O RESULTADO FINAL PARA O TERCEIRO QUADRIMESTRE.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DDAC1DD-BE94-C60A-FDAB-E420AE706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" y="3339100"/>
            <a:ext cx="3708971" cy="31077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671D4EB-4C22-D507-DC0B-3E8E75B5D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34" y="3339100"/>
            <a:ext cx="3945062" cy="31077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D5585CD-9B52-8A1C-0EFE-929266AEF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70" y="3339100"/>
            <a:ext cx="4156240" cy="31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420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21EEA-6F1E-1C74-8EBC-0471E6A5C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E4343-66F3-A932-B551-CCE32ABE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LIRAa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965DA4-79E8-4B75-C85C-845A1FF51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9578"/>
            <a:ext cx="10058400" cy="4059515"/>
          </a:xfrm>
        </p:spPr>
        <p:txBody>
          <a:bodyPr/>
          <a:lstStyle/>
          <a:p>
            <a:r>
              <a:rPr lang="pt-BR" dirty="0"/>
              <a:t>NO MÊS DE  AGOSTO DE 2025 FOI REALIZADO O TERCEIRO LEVANTAMENTO DE ÍNDICE RÁPIDO PELA EQUIPE DE ENDEMIAS E O RESULTADO OBTIDO FOI </a:t>
            </a:r>
            <a:r>
              <a:rPr lang="pt-BR" dirty="0">
                <a:solidFill>
                  <a:srgbClr val="FF0000"/>
                </a:solidFill>
              </a:rPr>
              <a:t>2,6% DE INFESTAÇÃO PREDIAL</a:t>
            </a:r>
            <a:r>
              <a:rPr lang="pt-BR" dirty="0"/>
              <a:t> COLOCANDO ASSIM O MUNICÍPIO EM </a:t>
            </a:r>
            <a:r>
              <a:rPr lang="pt-BR" dirty="0">
                <a:solidFill>
                  <a:srgbClr val="FF0000"/>
                </a:solidFill>
              </a:rPr>
              <a:t>MÉDIO RISCO</a:t>
            </a:r>
            <a:r>
              <a:rPr lang="pt-BR" dirty="0"/>
              <a:t> PARA EPIDEMIA DE DENGUE  .</a:t>
            </a:r>
            <a:endParaRPr lang="pt-BR" b="1" dirty="0">
              <a:highlight>
                <a:srgbClr val="FFFF00"/>
              </a:highlight>
            </a:endParaRPr>
          </a:p>
          <a:p>
            <a:endParaRPr lang="pt-BR" b="1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910A0B-6948-9FBC-7CF5-8B8B41C0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158868-BD71-ADC3-0801-633A82534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E868329-A058-47CA-389E-708C6DACC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02" y="3184989"/>
            <a:ext cx="5126212" cy="31720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7BCD199-3F85-0DEA-BFBB-B579FEDD1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06" y="2870294"/>
            <a:ext cx="4529874" cy="34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219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684B2-7FE8-F5C5-58CD-0DD303EDE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A253BA8-9A42-758E-6B8E-30525486F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320" y="914400"/>
            <a:ext cx="8534400" cy="2514600"/>
          </a:xfrm>
        </p:spPr>
        <p:txBody>
          <a:bodyPr>
            <a:noAutofit/>
          </a:bodyPr>
          <a:lstStyle/>
          <a:p>
            <a:pPr lvl="0" algn="ctr"/>
            <a:r>
              <a:rPr lang="pt-BR" sz="7200" b="1" i="1" dirty="0">
                <a:solidFill>
                  <a:srgbClr val="7030A0"/>
                </a:solidFill>
              </a:rPr>
              <a:t> </a:t>
            </a:r>
            <a:r>
              <a:rPr lang="pt-BR" sz="7200" b="1" i="1" dirty="0">
                <a:solidFill>
                  <a:schemeClr val="accent6">
                    <a:lumMod val="50000"/>
                  </a:schemeClr>
                </a:solidFill>
              </a:rPr>
              <a:t>CATAR- </a:t>
            </a:r>
          </a:p>
          <a:p>
            <a:pPr lvl="0" algn="ctr"/>
            <a:r>
              <a:rPr lang="pt-BR" sz="4800" dirty="0">
                <a:solidFill>
                  <a:schemeClr val="accent6">
                    <a:lumMod val="50000"/>
                  </a:schemeClr>
                </a:solidFill>
              </a:rPr>
              <a:t>CENTRO DE ACOLHIMENTO AO</a:t>
            </a:r>
          </a:p>
          <a:p>
            <a:pPr lvl="0" algn="ctr"/>
            <a:r>
              <a:rPr lang="pt-BR" sz="4800" dirty="0">
                <a:solidFill>
                  <a:schemeClr val="accent6">
                    <a:lumMod val="50000"/>
                  </a:schemeClr>
                </a:solidFill>
              </a:rPr>
              <a:t> ANIMAL EM SITUAÇÃO DE RUA</a:t>
            </a:r>
          </a:p>
        </p:txBody>
      </p:sp>
      <p:sp>
        <p:nvSpPr>
          <p:cNvPr id="4" name="AutoShape 4" descr="Sistema Único de Saúde – Wikipédia, a enciclopédia livre">
            <a:extLst>
              <a:ext uri="{FF2B5EF4-FFF2-40B4-BE49-F238E27FC236}">
                <a16:creationId xmlns:a16="http://schemas.microsoft.com/office/drawing/2014/main" id="{B0CB0123-5C6C-C7A2-8A9C-16F2D97F57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Ministério da Saúde divulga novos medicamentos que farão parte do SUS em  2016 – RG Farma">
            <a:extLst>
              <a:ext uri="{FF2B5EF4-FFF2-40B4-BE49-F238E27FC236}">
                <a16:creationId xmlns:a16="http://schemas.microsoft.com/office/drawing/2014/main" id="{84F1A229-3E12-F047-426B-626EBDAD3B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SUS">
            <a:extLst>
              <a:ext uri="{FF2B5EF4-FFF2-40B4-BE49-F238E27FC236}">
                <a16:creationId xmlns:a16="http://schemas.microsoft.com/office/drawing/2014/main" id="{E6A33D09-695A-657E-66F3-77959D0F0C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Webpalestra e-SUS: Mudanças na nova versão">
            <a:extLst>
              <a:ext uri="{FF2B5EF4-FFF2-40B4-BE49-F238E27FC236}">
                <a16:creationId xmlns:a16="http://schemas.microsoft.com/office/drawing/2014/main" id="{37781E65-8A29-583B-0DF5-B83FAAADB7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3A3CD8C-4CCD-6034-404D-B4137EB7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607" y="230719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54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41186-98F9-4B63-A6E6-7DD4EA40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6037"/>
            <a:ext cx="10058400" cy="1285425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CATAR- CENTRO DE ACOLHIMENTO AO ANIMAL EM SITUAÇÃO DE RUA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2B89A9-0191-43DC-815E-F60D7FF8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gona Book"/>
                <a:ea typeface="+mn-ea"/>
                <a:cs typeface="+mn-cs"/>
              </a:rPr>
              <a:t>SECRETARIA MUNICIPAL DE SAÚDE - 2023</a:t>
            </a:r>
            <a:endParaRPr kumimoji="0" lang="en-US" sz="8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B5F42B-286A-4BCA-A1A7-EF8886AD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gona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ea typeface="+mn-ea"/>
              <a:cs typeface="+mn-cs"/>
            </a:endParaRP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8377CC22-23F6-4A4C-B86E-71AAA1A48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276545"/>
              </p:ext>
            </p:extLst>
          </p:nvPr>
        </p:nvGraphicFramePr>
        <p:xfrm>
          <a:off x="1097279" y="1456550"/>
          <a:ext cx="10220850" cy="4592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258">
                  <a:extLst>
                    <a:ext uri="{9D8B030D-6E8A-4147-A177-3AD203B41FA5}">
                      <a16:colId xmlns:a16="http://schemas.microsoft.com/office/drawing/2014/main" val="3952030841"/>
                    </a:ext>
                  </a:extLst>
                </a:gridCol>
                <a:gridCol w="1345213">
                  <a:extLst>
                    <a:ext uri="{9D8B030D-6E8A-4147-A177-3AD203B41FA5}">
                      <a16:colId xmlns:a16="http://schemas.microsoft.com/office/drawing/2014/main" val="800925335"/>
                    </a:ext>
                  </a:extLst>
                </a:gridCol>
                <a:gridCol w="1629065">
                  <a:extLst>
                    <a:ext uri="{9D8B030D-6E8A-4147-A177-3AD203B41FA5}">
                      <a16:colId xmlns:a16="http://schemas.microsoft.com/office/drawing/2014/main" val="1572269642"/>
                    </a:ext>
                  </a:extLst>
                </a:gridCol>
                <a:gridCol w="1375093">
                  <a:extLst>
                    <a:ext uri="{9D8B030D-6E8A-4147-A177-3AD203B41FA5}">
                      <a16:colId xmlns:a16="http://schemas.microsoft.com/office/drawing/2014/main" val="2624259309"/>
                    </a:ext>
                  </a:extLst>
                </a:gridCol>
                <a:gridCol w="1582615">
                  <a:extLst>
                    <a:ext uri="{9D8B030D-6E8A-4147-A177-3AD203B41FA5}">
                      <a16:colId xmlns:a16="http://schemas.microsoft.com/office/drawing/2014/main" val="3593663419"/>
                    </a:ext>
                  </a:extLst>
                </a:gridCol>
                <a:gridCol w="1857606">
                  <a:extLst>
                    <a:ext uri="{9D8B030D-6E8A-4147-A177-3AD203B41FA5}">
                      <a16:colId xmlns:a16="http://schemas.microsoft.com/office/drawing/2014/main" val="313976622"/>
                    </a:ext>
                  </a:extLst>
                </a:gridCol>
              </a:tblGrid>
              <a:tr h="66735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MAIO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207653"/>
                  </a:ext>
                </a:extLst>
              </a:tr>
              <a:tr h="672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ANIMAIS CAPTURADOS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21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ANIMAIS QUE PASSARAM POR TRATAMENTO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45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ANIMAIS DOADOS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200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ANIMAIS CASTRADOS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012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ATENDIMENTOS MAUS TRATOS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SEM DENUNCIAS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SEM DENUNCIAS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SEM DENUNCIAS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SEM DENUNCIAS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157018"/>
                  </a:ext>
                </a:extLst>
              </a:tr>
              <a:tr h="540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EUTANÁSIA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5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15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2679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50FF1-FEA5-4B5E-B802-A1103861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0135"/>
          </a:xfrm>
        </p:spPr>
        <p:txBody>
          <a:bodyPr/>
          <a:lstStyle/>
          <a:p>
            <a:pPr algn="ctr"/>
            <a:r>
              <a:rPr lang="pt-BR" b="1" dirty="0"/>
              <a:t>Obrigada!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980A6FF-50E0-4DAF-83B0-B3C0E5707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0445" y="1846417"/>
            <a:ext cx="3042168" cy="2591025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DC5475-A36F-4B55-9870-C4C8F389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363C96-CABB-4004-A370-CC0540A2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35EF79-A081-4909-871C-CA4731314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468" y="2296458"/>
            <a:ext cx="2231329" cy="196308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683DF97-58F4-41A3-BF32-4F26C26D4AD7}"/>
              </a:ext>
            </a:extLst>
          </p:cNvPr>
          <p:cNvSpPr txBox="1"/>
          <p:nvPr/>
        </p:nvSpPr>
        <p:spPr>
          <a:xfrm>
            <a:off x="2996195" y="4546499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Secretaria de Saúde de Capitólio – MG</a:t>
            </a:r>
          </a:p>
          <a:p>
            <a:r>
              <a:rPr lang="pt-BR" b="1" dirty="0"/>
              <a:t>Secretária: Aline Silva Barbosa de Castro</a:t>
            </a:r>
          </a:p>
          <a:p>
            <a:r>
              <a:rPr lang="pt-BR" dirty="0"/>
              <a:t>Contatos: (37)3373-1183</a:t>
            </a:r>
          </a:p>
          <a:p>
            <a:r>
              <a:rPr lang="pt-BR" dirty="0"/>
              <a:t>Rua </a:t>
            </a:r>
            <a:r>
              <a:rPr lang="pt-BR" dirty="0" err="1"/>
              <a:t>Arcemino</a:t>
            </a:r>
            <a:r>
              <a:rPr lang="pt-BR" dirty="0"/>
              <a:t> Rodrigues da Cunha, 198 </a:t>
            </a:r>
          </a:p>
          <a:p>
            <a:r>
              <a:rPr lang="pt-BR" dirty="0"/>
              <a:t>saude@capitolio.mg.gov.br</a:t>
            </a:r>
          </a:p>
        </p:txBody>
      </p:sp>
    </p:spTree>
    <p:extLst>
      <p:ext uri="{BB962C8B-B14F-4D97-AF65-F5344CB8AC3E}">
        <p14:creationId xmlns:p14="http://schemas.microsoft.com/office/powerpoint/2010/main" val="145284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54375"/>
            <a:ext cx="121920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Ligue Saúde </a:t>
            </a:r>
          </a:p>
        </p:txBody>
      </p:sp>
      <p:sp>
        <p:nvSpPr>
          <p:cNvPr id="68611" name="AutoShape 2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2" name="AutoShape 4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3" name="AutoShape 6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pic>
        <p:nvPicPr>
          <p:cNvPr id="68614" name="Picture 2" descr="C:\Users\Endemias\ROBERTA SITE\ROBERTA SITE\Luiz Henrique\Imagens\camisa semana saúde intinerante dr pa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260350"/>
            <a:ext cx="6527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02959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557EC-1328-4DC1-8386-57AE0D61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6303"/>
          </a:xfrm>
        </p:spPr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Ligue Saúde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BEA353-34CB-4029-9E59-19355ACB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Serviço ofertado aos usuários do SUS, destinado ao transporte de pacientes com necessidades especiais aos diversos setores públicos de saúde;</a:t>
            </a: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Protocolo aprovado pelo Conselho Municipal de Saúde em 13/11/2018 - Resolução 058/2018. 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Pessoas com 60 anos ou mais, portadores de necessidades especiais, gestantes e mães com crianças de colo ate 2 anos.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Locais de atendimento somente nos setores de saúde públicos (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PSF’s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Laboratório, Hospital, Fisioterapia, Farmácia Básica, Serviço de odontologia, Centro de Especialidade e Departamento de saúde);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Não atende na zona rural;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Horário de funcionamento de segunda a sexta – feira de 07:30 as 11:30 e de 13:00 as 15:30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hs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não estando disponível nos finais de semana e feriado.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CC2C45-B072-467D-AD48-278DBAFF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3F8502-7989-4BDC-90E4-63E23289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541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Retrospect">
      <a:majorFont>
        <a:latin typeface="Sagona Extra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7777</TotalTime>
  <Words>3446</Words>
  <Application>Microsoft Office PowerPoint</Application>
  <PresentationFormat>Widescreen</PresentationFormat>
  <Paragraphs>1239</Paragraphs>
  <Slides>79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7" baseType="lpstr">
      <vt:lpstr>Arial</vt:lpstr>
      <vt:lpstr>Arial Black</vt:lpstr>
      <vt:lpstr>Calibri</vt:lpstr>
      <vt:lpstr>Cambria</vt:lpstr>
      <vt:lpstr>Sagona Book</vt:lpstr>
      <vt:lpstr>Sagona ExtraLight</vt:lpstr>
      <vt:lpstr>Wingdings</vt:lpstr>
      <vt:lpstr>RetrospectVTI</vt:lpstr>
      <vt:lpstr>Prestação de contas  Secretaria de Saúde</vt:lpstr>
      <vt:lpstr>SECRETÁRIA DE SAÚDE</vt:lpstr>
      <vt:lpstr>CINSC (Consórcio Intermunicipal de Saúde)</vt:lpstr>
      <vt:lpstr>CINSC (Consórcio Intermunicipal de Saúde)</vt:lpstr>
      <vt:lpstr>Apresentação do PowerPoint</vt:lpstr>
      <vt:lpstr>Apresentação do PowerPoint</vt:lpstr>
      <vt:lpstr>Apresentação do PowerPoint</vt:lpstr>
      <vt:lpstr>Ligue Saúde </vt:lpstr>
      <vt:lpstr>Ligue Saúde </vt:lpstr>
      <vt:lpstr>Ligue Saúde </vt:lpstr>
      <vt:lpstr>Transporte SUS</vt:lpstr>
      <vt:lpstr>TRATAMENTO FORA DOMICÍLIO (TFD)</vt:lpstr>
      <vt:lpstr>Farmácia Básica </vt:lpstr>
      <vt:lpstr>Farmácia Básica</vt:lpstr>
      <vt:lpstr>Farmácia Básica</vt:lpstr>
      <vt:lpstr>Medicamentos Componente Básico</vt:lpstr>
      <vt:lpstr>Medicamentos Componente Estratégicos</vt:lpstr>
      <vt:lpstr>Medicamentos Especializados</vt:lpstr>
      <vt:lpstr>Fontes de Financiamento</vt:lpstr>
      <vt:lpstr>Sistemas de monitoramento</vt:lpstr>
      <vt:lpstr>Farmácia - 2025</vt:lpstr>
      <vt:lpstr>Farmácia 2º QUADRIMESTRE-2025</vt:lpstr>
      <vt:lpstr>Levantamento dos Serviços Prestados 2025</vt:lpstr>
      <vt:lpstr>Componente Especializado ( Descentralização)</vt:lpstr>
      <vt:lpstr>Fisioterapia </vt:lpstr>
      <vt:lpstr>Apresentação</vt:lpstr>
      <vt:lpstr>Agendamento</vt:lpstr>
      <vt:lpstr>                           Fisioterapia – 2025 2º Quadrimestre</vt:lpstr>
      <vt:lpstr>Centro de Especialidades Médicas</vt:lpstr>
      <vt:lpstr>Introdução</vt:lpstr>
      <vt:lpstr>Apresentação do PowerPoint</vt:lpstr>
      <vt:lpstr>                                              Atenção Básica </vt:lpstr>
      <vt:lpstr>Apresentação do PowerPoint</vt:lpstr>
      <vt:lpstr>PSF TEREZINHA RATTIS</vt:lpstr>
      <vt:lpstr>PSF Pedro Domingos Machado</vt:lpstr>
      <vt:lpstr>PSF José Pereira de Melo</vt:lpstr>
      <vt:lpstr>    Funcionamento Unidades  de Apoio Zona Rural   </vt:lpstr>
      <vt:lpstr>  Resumo de Ações Atenção Básica  </vt:lpstr>
      <vt:lpstr>PROTESE DENTÁRIA </vt:lpstr>
      <vt:lpstr>Equipe Multidisciplinar</vt:lpstr>
      <vt:lpstr>Apresentação do PowerPoint</vt:lpstr>
      <vt:lpstr>  Atendimento Nutricional -2025 2º quadrimestre</vt:lpstr>
      <vt:lpstr>Educador Físico – 02° QUAD 2025</vt:lpstr>
      <vt:lpstr>IMUNIZAÇÃO </vt:lpstr>
      <vt:lpstr>  Resumo de Consolidado Imunização  </vt:lpstr>
      <vt:lpstr>  Resumo de Consolidado Imunização  </vt:lpstr>
      <vt:lpstr>RELATÓRIO  2º QUADRIMESTRE 2025</vt:lpstr>
      <vt:lpstr>MAMOGRAFIA POR IDADE 2º QUADRIMESTRE- 2025 </vt:lpstr>
      <vt:lpstr>PREVENTIVOS  2º QUADRIMESTRE- 2025</vt:lpstr>
      <vt:lpstr>ATENDIMENTOS</vt:lpstr>
      <vt:lpstr>ATENDIMENTOS</vt:lpstr>
      <vt:lpstr>ATENDIMENTOS</vt:lpstr>
      <vt:lpstr>ATENDIMENTOS</vt:lpstr>
      <vt:lpstr>Assitência Social (Gildite) </vt:lpstr>
      <vt:lpstr>Apresentação do PowerPoint</vt:lpstr>
      <vt:lpstr>Oxigenoterapia</vt:lpstr>
      <vt:lpstr>OXIGENOTERAPIA    </vt:lpstr>
      <vt:lpstr>OXIGENOTERAPIA</vt:lpstr>
      <vt:lpstr>Apresentação do PowerPoint</vt:lpstr>
      <vt:lpstr>Apresentação do PowerPoint</vt:lpstr>
      <vt:lpstr>Vigilância em Saúde</vt:lpstr>
      <vt:lpstr>Vigilância em Saúde</vt:lpstr>
      <vt:lpstr>Vigilância Epidemiológica </vt:lpstr>
      <vt:lpstr>Vigilância Epidemiológica - 2025</vt:lpstr>
      <vt:lpstr>Vigilância Saúde do Trabalhador - 2025</vt:lpstr>
      <vt:lpstr>Boletim Dengue - 2025</vt:lpstr>
      <vt:lpstr>Boletim Covid - 2025</vt:lpstr>
      <vt:lpstr>SINDROME RESPIRATÓRIA</vt:lpstr>
      <vt:lpstr>Apresentação do PowerPoint</vt:lpstr>
      <vt:lpstr>Apresentação do PowerPoint</vt:lpstr>
      <vt:lpstr>Vigilância Sanitária 2025</vt:lpstr>
      <vt:lpstr>Apresentação do PowerPoint</vt:lpstr>
      <vt:lpstr>DENGUE</vt:lpstr>
      <vt:lpstr>FUMACÊ</vt:lpstr>
      <vt:lpstr>VACINAÇÃO CONTRA A RAIVA</vt:lpstr>
      <vt:lpstr>LIRAa</vt:lpstr>
      <vt:lpstr>Apresentação do PowerPoint</vt:lpstr>
      <vt:lpstr>CATAR- CENTRO DE ACOLHIMENTO AO ANIMAL EM SITUAÇÃO DE RUA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Prestação de contas  secretaria de Saúde</dc:title>
  <dc:creator>Usuário do Windows</dc:creator>
  <cp:lastModifiedBy>Vanessa Graciele Neves</cp:lastModifiedBy>
  <cp:revision>509</cp:revision>
  <cp:lastPrinted>2025-02-25T16:42:11Z</cp:lastPrinted>
  <dcterms:created xsi:type="dcterms:W3CDTF">2022-09-27T10:52:57Z</dcterms:created>
  <dcterms:modified xsi:type="dcterms:W3CDTF">2025-09-25T12:02:41Z</dcterms:modified>
</cp:coreProperties>
</file>