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6" r:id="rId9"/>
    <p:sldId id="267" r:id="rId10"/>
    <p:sldId id="274" r:id="rId11"/>
    <p:sldId id="273" r:id="rId12"/>
    <p:sldId id="269" r:id="rId13"/>
    <p:sldId id="270" r:id="rId14"/>
    <p:sldId id="271" r:id="rId15"/>
    <p:sldId id="272" r:id="rId16"/>
    <p:sldId id="275" r:id="rId1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46" autoAdjust="0"/>
  </p:normalViewPr>
  <p:slideViewPr>
    <p:cSldViewPr>
      <p:cViewPr varScale="1">
        <p:scale>
          <a:sx n="49" d="100"/>
          <a:sy n="49" d="100"/>
        </p:scale>
        <p:origin x="54" y="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EAF01-BA39-4326-94E0-46644888DF5C}" type="datetimeFigureOut">
              <a:rPr lang="pt-BR" smtClean="0"/>
              <a:t>10/03/2025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79CD6-0742-4FD7-B2E2-E8EBC0955DE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57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10/03/2025</a:t>
            </a:fld>
            <a:endParaRPr lang="pt-B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10/03/2025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10/03/2025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10/03/2025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10/03/2025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10/03/2025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10/03/2025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10/03/2025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10/03/2025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10/03/2025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371-EA9F-4476-A49E-D8503D21C3E4}" type="datetimeFigureOut">
              <a:rPr lang="pt-BR" smtClean="0"/>
              <a:t>10/03/2025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955371-EA9F-4476-A49E-D8503D21C3E4}" type="datetimeFigureOut">
              <a:rPr lang="pt-BR" smtClean="0"/>
              <a:t>10/03/2025</a:t>
            </a:fld>
            <a:endParaRPr lang="pt-B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F5CC49-9C98-40AE-B5A8-F64059350415}" type="slidenum">
              <a:rPr lang="pt-BR" smtClean="0"/>
              <a:t>‹nº›</a:t>
            </a:fld>
            <a:endParaRPr lang="pt-B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341" y="1387736"/>
            <a:ext cx="6777318" cy="3769455"/>
          </a:xfrm>
        </p:spPr>
        <p:txBody>
          <a:bodyPr/>
          <a:lstStyle/>
          <a:p>
            <a:pPr algn="ctr"/>
            <a:r>
              <a:rPr lang="pt-BR" sz="2800" dirty="0"/>
              <a:t>PREFEITURA MUNICIPAL DE CAPITÓLIO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D:\Documents and Settings\Administrador\Meus documentos\Minhas imagens\Brasão Prefei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2001026" cy="20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"/>
    </mc:Choice>
    <mc:Fallback xmlns="">
      <p:transition spd="slow" advTm="12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01352"/>
            <a:ext cx="7643192" cy="432048"/>
          </a:xfrm>
        </p:spPr>
        <p:txBody>
          <a:bodyPr>
            <a:normAutofit/>
          </a:bodyPr>
          <a:lstStyle/>
          <a:p>
            <a:pPr algn="ctr"/>
            <a:r>
              <a:rPr lang="pt-BR" sz="1400" dirty="0"/>
              <a:t>RESULTADO PRIMÁRIO E NOMINAL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4F52038-5489-43AE-870C-41B81EA21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" y="764704"/>
            <a:ext cx="9167065" cy="5991944"/>
          </a:xfrm>
        </p:spPr>
      </p:pic>
    </p:spTree>
    <p:extLst>
      <p:ext uri="{BB962C8B-B14F-4D97-AF65-F5344CB8AC3E}">
        <p14:creationId xmlns:p14="http://schemas.microsoft.com/office/powerpoint/2010/main" val="247561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040560" cy="506320"/>
          </a:xfrm>
        </p:spPr>
        <p:txBody>
          <a:bodyPr>
            <a:noAutofit/>
          </a:bodyPr>
          <a:lstStyle/>
          <a:p>
            <a:pPr algn="ctr"/>
            <a:r>
              <a:rPr lang="pt-BR" sz="1400" dirty="0"/>
              <a:t>RESULTADO PRIMÁRIO E NOMINAL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78EE55-BF08-4C8B-BCF8-8DEF70495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61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83568" y="-3999"/>
            <a:ext cx="7344816" cy="434312"/>
          </a:xfrm>
        </p:spPr>
        <p:txBody>
          <a:bodyPr>
            <a:noAutofit/>
          </a:bodyPr>
          <a:lstStyle/>
          <a:p>
            <a:pPr algn="ctr"/>
            <a:r>
              <a:rPr lang="pt-BR" sz="2000" dirty="0"/>
              <a:t>SALDO FINANCEIRO	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CA5BB97-51B0-4E4B-BE6A-9A9C25A46E82}"/>
              </a:ext>
            </a:extLst>
          </p:cNvPr>
          <p:cNvSpPr txBox="1">
            <a:spLocks/>
          </p:cNvSpPr>
          <p:nvPr/>
        </p:nvSpPr>
        <p:spPr>
          <a:xfrm>
            <a:off x="683568" y="5877272"/>
            <a:ext cx="8305800" cy="434312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3C1E9D-3768-4B89-9999-E723AAF3A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6416"/>
            <a:ext cx="8881864" cy="62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4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4591"/>
            <a:ext cx="7992888" cy="648072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RESTOS A PAGAR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B5B69C-F5F5-4249-A41A-60E00BCD2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9" y="1434483"/>
            <a:ext cx="9144000" cy="19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4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112" y="620688"/>
            <a:ext cx="8305800" cy="288032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/>
              <a:t>GASTOS PESSOAL CONSOLIDADO ÚLTIMOS 12 MESES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10312"/>
              </p:ext>
            </p:extLst>
          </p:nvPr>
        </p:nvGraphicFramePr>
        <p:xfrm>
          <a:off x="2339752" y="1556794"/>
          <a:ext cx="4536504" cy="4104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6970">
                  <a:extLst>
                    <a:ext uri="{9D8B030D-6E8A-4147-A177-3AD203B41FA5}">
                      <a16:colId xmlns:a16="http://schemas.microsoft.com/office/drawing/2014/main" val="4276313633"/>
                    </a:ext>
                  </a:extLst>
                </a:gridCol>
                <a:gridCol w="2129534">
                  <a:extLst>
                    <a:ext uri="{9D8B030D-6E8A-4147-A177-3AD203B41FA5}">
                      <a16:colId xmlns:a16="http://schemas.microsoft.com/office/drawing/2014/main" val="2608664447"/>
                    </a:ext>
                  </a:extLst>
                </a:gridCol>
              </a:tblGrid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</a:rPr>
                        <a:t>MÊS/ANO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</a:rPr>
                        <a:t>PODER EXECUTIVO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6055838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01 2024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2.321.363,48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652227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02 2024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2.197.532,03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3620736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03 2024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2.179.048,87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933036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04 2024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2,271.115,24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3541093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05 2024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2.348.050,17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709731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06 2024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2.357.055,44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0326838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07 2024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3.224.784,85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0310466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08 2024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2.402.703,43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5816416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09 2024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2.336.346,54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4270837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10 2024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2.394.282,07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920306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11 2024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3.722.181,88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3120886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12 2024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2.436.119,87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349408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</a:rPr>
                        <a:t>TOTAL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30.190.583,87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34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90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05800" cy="506320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QUANTITATIVO DE SERVIDORES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147664"/>
              </p:ext>
            </p:extLst>
          </p:nvPr>
        </p:nvGraphicFramePr>
        <p:xfrm>
          <a:off x="539552" y="1556792"/>
          <a:ext cx="6768752" cy="259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1102">
                  <a:extLst>
                    <a:ext uri="{9D8B030D-6E8A-4147-A177-3AD203B41FA5}">
                      <a16:colId xmlns:a16="http://schemas.microsoft.com/office/drawing/2014/main" val="1589403290"/>
                    </a:ext>
                  </a:extLst>
                </a:gridCol>
                <a:gridCol w="1657650">
                  <a:extLst>
                    <a:ext uri="{9D8B030D-6E8A-4147-A177-3AD203B41FA5}">
                      <a16:colId xmlns:a16="http://schemas.microsoft.com/office/drawing/2014/main" val="274445629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CONTRATADOS, EFETIVOS E DEMAIS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503</a:t>
                      </a:r>
                      <a:endParaRPr lang="pt-BR" sz="14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57113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SERVIDORES COMISSIONADOS</a:t>
                      </a:r>
                      <a:endParaRPr lang="pt-BR" sz="14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74875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AGENTES POLITICOS</a:t>
                      </a:r>
                      <a:endParaRPr lang="pt-BR" sz="14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4616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SERVIDORES (EXCETO LICENCIADOS COM VÍNCULO)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63274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pt-BR" sz="1400" b="1" u="none" strike="noStrike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LICENCIADOS COM VINCULO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pt-BR" sz="1400" b="1" u="none" strike="noStrike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8573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SERVIDORES (INCLUSO LICENCIADOS COM VÍNCULO)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7235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59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5F1DF0A-568D-4CDC-8E15-98D51A2DC1BC}"/>
              </a:ext>
            </a:extLst>
          </p:cNvPr>
          <p:cNvSpPr txBox="1"/>
          <p:nvPr/>
        </p:nvSpPr>
        <p:spPr>
          <a:xfrm>
            <a:off x="1475656" y="1772816"/>
            <a:ext cx="60486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Obrigado pela presença e participação de Todos!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E17FC3-6D06-41F2-A611-5F1A53A9E2CB}"/>
              </a:ext>
            </a:extLst>
          </p:cNvPr>
          <p:cNvSpPr txBox="1"/>
          <p:nvPr/>
        </p:nvSpPr>
        <p:spPr>
          <a:xfrm>
            <a:off x="2281806" y="3745339"/>
            <a:ext cx="458038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400" b="1" dirty="0">
                <a:solidFill>
                  <a:schemeClr val="tx1"/>
                </a:solidFill>
              </a:rPr>
              <a:t>GENEILSON LUIZ SOARES</a:t>
            </a:r>
          </a:p>
          <a:p>
            <a:pPr algn="ctr">
              <a:lnSpc>
                <a:spcPct val="120000"/>
              </a:lnSpc>
            </a:pPr>
            <a:r>
              <a:rPr lang="pt-BR" sz="2400" b="1" dirty="0"/>
              <a:t>CRC-MG: 065476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8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817127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PRESTAÇÃO DE CONTAS 2024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fontScale="92500" lnSpcReduction="20000"/>
          </a:bodyPr>
          <a:lstStyle/>
          <a:p>
            <a:pPr algn="ctr"/>
            <a:r>
              <a:rPr lang="pt-BR" sz="3200" dirty="0">
                <a:solidFill>
                  <a:srgbClr val="002060"/>
                </a:solidFill>
              </a:rPr>
              <a:t>3º Quadrimestre</a:t>
            </a:r>
          </a:p>
          <a:p>
            <a:pPr algn="ctr"/>
            <a:r>
              <a:rPr lang="pt-BR" sz="3200" dirty="0">
                <a:solidFill>
                  <a:srgbClr val="002060"/>
                </a:solidFill>
              </a:rPr>
              <a:t>2024</a:t>
            </a:r>
          </a:p>
          <a:p>
            <a:pPr algn="ctr"/>
            <a:r>
              <a:rPr lang="pt-BR" sz="3200" dirty="0">
                <a:solidFill>
                  <a:srgbClr val="002060"/>
                </a:solidFill>
              </a:rPr>
              <a:t>SETEMBRO, OUTUBRO, NOVEMBRO E DEZEMBRO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05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"/>
    </mc:Choice>
    <mc:Fallback xmlns="">
      <p:transition spd="slow" advTm="9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305800" cy="3672408"/>
          </a:xfrm>
        </p:spPr>
        <p:txBody>
          <a:bodyPr/>
          <a:lstStyle/>
          <a:p>
            <a:pPr algn="just"/>
            <a:r>
              <a:rPr lang="pt-BR" dirty="0"/>
              <a:t>    </a:t>
            </a:r>
            <a:r>
              <a:rPr lang="pt-BR" sz="2800" dirty="0"/>
              <a:t>Em cumprimento à Lei de Responsabilidade Fiscal, sendo § 4º do Artigo 9º, esta Administração Municipal, está apresentando em  Audiência Pública, com o objetivo de demonstrar e avaliar o cumprimento de metas fiscais, realizadas pelo Executivo Municipal  no 3º Quadrimestre de 2024.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6483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1"/>
    </mc:Choice>
    <mc:Fallback xmlns="">
      <p:transition spd="slow" advTm="406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BALANÇO ORÇAMENTÁRIO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338977"/>
              </p:ext>
            </p:extLst>
          </p:nvPr>
        </p:nvGraphicFramePr>
        <p:xfrm>
          <a:off x="1115616" y="2420887"/>
          <a:ext cx="6984776" cy="2970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0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RECEITAS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PREVISTA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REALIZADA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DIFERENÇA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76.700.000,00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84.460.035,79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7.760.035,79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0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DESPESAS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AUTORIZADA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EMPENHADA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DIFERENÇA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99.750.491,26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80.210.164,03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19.540.327,23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SUPERÁVIT ORÇAMENTÁRIO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0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4.249.871,76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16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dirty="0"/>
              <a:t>Demonstração da Execução da Despesas por Órgão.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015157"/>
              </p:ext>
            </p:extLst>
          </p:nvPr>
        </p:nvGraphicFramePr>
        <p:xfrm>
          <a:off x="539552" y="2420888"/>
          <a:ext cx="8064896" cy="2717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87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DESPESAS  POR</a:t>
                      </a:r>
                      <a:r>
                        <a:rPr lang="pt-BR" sz="1600" baseline="0" dirty="0">
                          <a:effectLst/>
                        </a:rPr>
                        <a:t>  ORGÃO</a:t>
                      </a: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ORGÃO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Dotação Atualizada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Despesas Empenhada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Despesa liquidada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Saldo a empenhar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Câmara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2.300.000,00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1.675.405,17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1.563.364,66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624.594,83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Prefeitura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97.450.491,26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78.534.758,86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77.551,810,05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18.915.732,40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TOTAL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99.750.491,26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80.210.164,03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79.115.174,71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19.540,327,23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7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COMPARATIVO DE METAS BIMESTRAIS DE ARRECADAÇÃO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758356"/>
              </p:ext>
            </p:extLst>
          </p:nvPr>
        </p:nvGraphicFramePr>
        <p:xfrm>
          <a:off x="683570" y="2636914"/>
          <a:ext cx="7272808" cy="2527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BIMESTRE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META ARRECADAÇÃO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RECEITA ARRECADADA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DIFERENÇA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1º BIMESTRE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15.745.472,00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17.411.995,30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1.666.523,30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2º BIMESTRE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14.154.331,26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13.757.032,15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-397.299,11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3º BIMESTRE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12.030.656,00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15.288.974,61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3.258.318,61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4º BIMESTRE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12.272.903,02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13.111.977,92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839.074,90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5º BIMESTRE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10.311.203,58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11.303.944,73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992.741,15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6º BIMEST</a:t>
                      </a:r>
                      <a:r>
                        <a:rPr lang="pt-BR" sz="1100" dirty="0">
                          <a:effectLst/>
                        </a:rPr>
                        <a:t>RE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12.185.434,14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13.586.111,08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1.400.676,94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TOTAL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76.700.000,00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84.460.035,79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7.760.035,79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33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305800" cy="852704"/>
          </a:xfrm>
        </p:spPr>
        <p:txBody>
          <a:bodyPr/>
          <a:lstStyle/>
          <a:p>
            <a:r>
              <a:rPr lang="pt-BR" dirty="0"/>
              <a:t>RECEITA CORRENTE LÍQUIDA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46983"/>
              </p:ext>
            </p:extLst>
          </p:nvPr>
        </p:nvGraphicFramePr>
        <p:xfrm>
          <a:off x="654251" y="2348880"/>
          <a:ext cx="8017768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5885">
                  <a:extLst>
                    <a:ext uri="{9D8B030D-6E8A-4147-A177-3AD203B41FA5}">
                      <a16:colId xmlns:a16="http://schemas.microsoft.com/office/drawing/2014/main" val="3942559579"/>
                    </a:ext>
                  </a:extLst>
                </a:gridCol>
                <a:gridCol w="1338611">
                  <a:extLst>
                    <a:ext uri="{9D8B030D-6E8A-4147-A177-3AD203B41FA5}">
                      <a16:colId xmlns:a16="http://schemas.microsoft.com/office/drawing/2014/main" val="168510678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135409067"/>
                    </a:ext>
                  </a:extLst>
                </a:gridCol>
                <a:gridCol w="2329136">
                  <a:extLst>
                    <a:ext uri="{9D8B030D-6E8A-4147-A177-3AD203B41FA5}">
                      <a16:colId xmlns:a16="http://schemas.microsoft.com/office/drawing/2014/main" val="1641849743"/>
                    </a:ext>
                  </a:extLst>
                </a:gridCol>
              </a:tblGrid>
              <a:tr h="3351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RECEITA CORRENTE LÍQUIDA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917834"/>
                  </a:ext>
                </a:extLst>
              </a:tr>
              <a:tr h="335168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MÊS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20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kumimoji="0" lang="pt-BR" sz="20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20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20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39984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JANEIRO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4.958.174,54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6.268.639,61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26.43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02030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FEVEREIRO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7.895.641,90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9.086.477,95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161027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MARÇO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6.658.475,82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7.287.265,02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9,44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399425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4.778.059,40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5.777.345,92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20,91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585060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5.612.330,33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5.733.007,77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918460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JUNHO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5.088.221,90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6.146.549,72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20,79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014394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JULHO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5.453.023,25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6.608.425,80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21,18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6586920"/>
                  </a:ext>
                </a:extLst>
              </a:tr>
              <a:tr h="23329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AGOSTO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5.210.039,76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5.839.543,85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12,07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730350"/>
                  </a:ext>
                </a:extLst>
              </a:tr>
              <a:tr h="24031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SETEMBRO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4.258.785,54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5.675.870,15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33,27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9311883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OUTUBRO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6.331.337,37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5.186.533,57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-18,08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717921"/>
                  </a:ext>
                </a:extLst>
              </a:tr>
              <a:tr h="2211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NOVEMBRO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5.219.367,13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5.209.886,21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-0,18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742229"/>
                  </a:ext>
                </a:extLst>
              </a:tr>
              <a:tr h="28582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DEZEMBRO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5.996.000,03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7.090.783,00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18,25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1676963"/>
                  </a:ext>
                </a:extLst>
              </a:tr>
              <a:tr h="236098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67.459.456,97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75.910.328,57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12,52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019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45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dirty="0"/>
              <a:t>DESPESA EMPENHADA POR UNIDADE ORÇAMENTÁRIA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09404"/>
              </p:ext>
            </p:extLst>
          </p:nvPr>
        </p:nvGraphicFramePr>
        <p:xfrm>
          <a:off x="323528" y="1847088"/>
          <a:ext cx="8229600" cy="4140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Código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Unidade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Despesa Empenhada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87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01.01</a:t>
                      </a: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Câmara</a:t>
                      </a:r>
                      <a:r>
                        <a:rPr lang="pt-BR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Municipal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1.675.405,17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Gabinete Prefeito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769.602,65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Assessoria Jurídica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439.981,98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Controladoria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131.892,29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Assessoria</a:t>
                      </a:r>
                      <a:r>
                        <a:rPr lang="pt-BR" sz="1200" baseline="0" dirty="0">
                          <a:effectLst/>
                        </a:rPr>
                        <a:t> Especial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250.905,33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Fundo Municipal de Saúde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21.166.465,27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Secretaria</a:t>
                      </a:r>
                      <a:r>
                        <a:rPr lang="pt-BR" sz="1200" baseline="0" dirty="0">
                          <a:effectLst/>
                        </a:rPr>
                        <a:t> de Educação Esporte e Lazer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21.103.219,23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Secretaria</a:t>
                      </a:r>
                      <a:r>
                        <a:rPr lang="pt-BR" sz="1200" baseline="0" dirty="0">
                          <a:effectLst/>
                        </a:rPr>
                        <a:t> de Infra Estrutura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18.800.960,49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Secretaria</a:t>
                      </a:r>
                      <a:r>
                        <a:rPr lang="pt-BR" sz="1200" baseline="0" dirty="0">
                          <a:effectLst/>
                        </a:rPr>
                        <a:t> de Planejamento Gestão e Finanças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5.971.603,91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02.09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Secretaria de Desenvolvimento Social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173.132,15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02.10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Secretaria de Desenvolvimento Econ. Sustentável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1.345,796,48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02.11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Fundo Municipal de Assistência</a:t>
                      </a:r>
                      <a:r>
                        <a:rPr lang="pt-BR" sz="1200" baseline="0" dirty="0">
                          <a:effectLst/>
                        </a:rPr>
                        <a:t> Social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1.868.589,64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02.12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Fundo Municipal de Turismo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1.148.481,05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02.13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Fundo Municipal do Patrimônio Cultural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107.165,23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02.14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Fundo Municipal de Esporte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02.15</a:t>
                      </a: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Fundo Municipal do Meio Ambiente</a:t>
                      </a: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1.032.185,23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02.16</a:t>
                      </a: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Administração</a:t>
                      </a:r>
                      <a:r>
                        <a:rPr lang="pt-BR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Regional Bairro Eng. José Mendes Júnior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02.17</a:t>
                      </a: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Secretaria</a:t>
                      </a:r>
                      <a:r>
                        <a:rPr lang="pt-BR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Municipal de Turismo e Cultura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3.991.638,10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209766609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02.18</a:t>
                      </a: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Fundo Municipal de Saneamento Básico</a:t>
                      </a: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233.139,83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4263037721"/>
                  </a:ext>
                </a:extLst>
              </a:tr>
              <a:tr h="176648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kumimoji="0" lang="pt-BR" sz="12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GERAL</a:t>
                      </a:r>
                      <a:endParaRPr kumimoji="0" lang="pt-B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80.210.164,03</a:t>
                      </a:r>
                    </a:p>
                  </a:txBody>
                  <a:tcPr marL="62839" marR="62839" marT="0" marB="0"/>
                </a:tc>
                <a:extLst>
                  <a:ext uri="{0D108BD9-81ED-4DB2-BD59-A6C34878D82A}">
                    <a16:rowId xmlns:a16="http://schemas.microsoft.com/office/drawing/2014/main" val="1806413491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386411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288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43192" cy="432048"/>
          </a:xfrm>
        </p:spPr>
        <p:txBody>
          <a:bodyPr>
            <a:normAutofit/>
          </a:bodyPr>
          <a:lstStyle/>
          <a:p>
            <a:pPr algn="ctr"/>
            <a:r>
              <a:rPr lang="pt-BR" sz="1400" dirty="0"/>
              <a:t>RESULTADO PRIMÁRIO E NOMINAL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7B734B83-E592-461E-8EB3-2BD677571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764704"/>
            <a:ext cx="9505056" cy="6048672"/>
          </a:xfrm>
        </p:spPr>
      </p:pic>
    </p:spTree>
    <p:extLst>
      <p:ext uri="{BB962C8B-B14F-4D97-AF65-F5344CB8AC3E}">
        <p14:creationId xmlns:p14="http://schemas.microsoft.com/office/powerpoint/2010/main" val="2667940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11894</TotalTime>
  <Words>486</Words>
  <Application>Microsoft Office PowerPoint</Application>
  <PresentationFormat>Apresentação na tela (4:3)</PresentationFormat>
  <Paragraphs>253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Wingdings 2</vt:lpstr>
      <vt:lpstr>Fluxo</vt:lpstr>
      <vt:lpstr>PREFEITURA MUNICIPAL DE CAPITÓLIO</vt:lpstr>
      <vt:lpstr>PRESTAÇÃO DE CONTAS 2024</vt:lpstr>
      <vt:lpstr>    Em cumprimento à Lei de Responsabilidade Fiscal, sendo § 4º do Artigo 9º, esta Administração Municipal, está apresentando em  Audiência Pública, com o objetivo de demonstrar e avaliar o cumprimento de metas fiscais, realizadas pelo Executivo Municipal  no 3º Quadrimestre de 2024.</vt:lpstr>
      <vt:lpstr>BALANÇO ORÇAMENTÁRIO</vt:lpstr>
      <vt:lpstr>Demonstração da Execução da Despesas por Órgão.</vt:lpstr>
      <vt:lpstr>COMPARATIVO DE METAS BIMESTRAIS DE ARRECADAÇÃO</vt:lpstr>
      <vt:lpstr>RECEITA CORRENTE LÍQUIDA</vt:lpstr>
      <vt:lpstr>DESPESA EMPENHADA POR UNIDADE ORÇAMENTÁRIA</vt:lpstr>
      <vt:lpstr>RESULTADO PRIMÁRIO E NOMINAL</vt:lpstr>
      <vt:lpstr>RESULTADO PRIMÁRIO E NOMINAL</vt:lpstr>
      <vt:lpstr>RESULTADO PRIMÁRIO E NOMINAL</vt:lpstr>
      <vt:lpstr>SALDO FINANCEIRO </vt:lpstr>
      <vt:lpstr>RESTOS A PAGAR</vt:lpstr>
      <vt:lpstr>GASTOS PESSOAL CONSOLIDADO ÚLTIMOS 12 MESES</vt:lpstr>
      <vt:lpstr>QUANTITATIVO DE SERVIDORES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PREFEITURA MUNICIPAL DE CAPITÓLIO</dc:title>
  <dc:creator>win7</dc:creator>
  <cp:lastModifiedBy>assessorialegislativa@capitolio.mg.leg.br</cp:lastModifiedBy>
  <cp:revision>387</cp:revision>
  <cp:lastPrinted>2025-02-24T17:53:40Z</cp:lastPrinted>
  <dcterms:created xsi:type="dcterms:W3CDTF">2013-05-29T11:10:55Z</dcterms:created>
  <dcterms:modified xsi:type="dcterms:W3CDTF">2025-03-10T18:53:29Z</dcterms:modified>
</cp:coreProperties>
</file>