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73"/>
  </p:notesMasterIdLst>
  <p:handoutMasterIdLst>
    <p:handoutMasterId r:id="rId74"/>
  </p:handoutMasterIdLst>
  <p:sldIdLst>
    <p:sldId id="256" r:id="rId2"/>
    <p:sldId id="543" r:id="rId3"/>
    <p:sldId id="545" r:id="rId4"/>
    <p:sldId id="605" r:id="rId5"/>
    <p:sldId id="524" r:id="rId6"/>
    <p:sldId id="449" r:id="rId7"/>
    <p:sldId id="525" r:id="rId8"/>
    <p:sldId id="526" r:id="rId9"/>
    <p:sldId id="527" r:id="rId10"/>
    <p:sldId id="528" r:id="rId11"/>
    <p:sldId id="535" r:id="rId12"/>
    <p:sldId id="606" r:id="rId13"/>
    <p:sldId id="481" r:id="rId14"/>
    <p:sldId id="482" r:id="rId15"/>
    <p:sldId id="549" r:id="rId16"/>
    <p:sldId id="570" r:id="rId17"/>
    <p:sldId id="610" r:id="rId18"/>
    <p:sldId id="572" r:id="rId19"/>
    <p:sldId id="573" r:id="rId20"/>
    <p:sldId id="588" r:id="rId21"/>
    <p:sldId id="358" r:id="rId22"/>
    <p:sldId id="589" r:id="rId23"/>
    <p:sldId id="690" r:id="rId24"/>
    <p:sldId id="691" r:id="rId25"/>
    <p:sldId id="314" r:id="rId26"/>
    <p:sldId id="708" r:id="rId27"/>
    <p:sldId id="312" r:id="rId28"/>
    <p:sldId id="313" r:id="rId29"/>
    <p:sldId id="310" r:id="rId30"/>
    <p:sldId id="697" r:id="rId31"/>
    <p:sldId id="699" r:id="rId32"/>
    <p:sldId id="599" r:id="rId33"/>
    <p:sldId id="600" r:id="rId34"/>
    <p:sldId id="581" r:id="rId35"/>
    <p:sldId id="583" r:id="rId36"/>
    <p:sldId id="586" r:id="rId37"/>
    <p:sldId id="587" r:id="rId38"/>
    <p:sldId id="711" r:id="rId39"/>
    <p:sldId id="391" r:id="rId40"/>
    <p:sldId id="709" r:id="rId41"/>
    <p:sldId id="532" r:id="rId42"/>
    <p:sldId id="658" r:id="rId43"/>
    <p:sldId id="659" r:id="rId44"/>
    <p:sldId id="660" r:id="rId45"/>
    <p:sldId id="705" r:id="rId46"/>
    <p:sldId id="464" r:id="rId47"/>
    <p:sldId id="564" r:id="rId48"/>
    <p:sldId id="558" r:id="rId49"/>
    <p:sldId id="559" r:id="rId50"/>
    <p:sldId id="560" r:id="rId51"/>
    <p:sldId id="561" r:id="rId52"/>
    <p:sldId id="562" r:id="rId53"/>
    <p:sldId id="563" r:id="rId54"/>
    <p:sldId id="565" r:id="rId55"/>
    <p:sldId id="566" r:id="rId56"/>
    <p:sldId id="567" r:id="rId57"/>
    <p:sldId id="303" r:id="rId58"/>
    <p:sldId id="671" r:id="rId59"/>
    <p:sldId id="681" r:id="rId60"/>
    <p:sldId id="672" r:id="rId61"/>
    <p:sldId id="604" r:id="rId62"/>
    <p:sldId id="602" r:id="rId63"/>
    <p:sldId id="677" r:id="rId64"/>
    <p:sldId id="678" r:id="rId65"/>
    <p:sldId id="637" r:id="rId66"/>
    <p:sldId id="519" r:id="rId67"/>
    <p:sldId id="639" r:id="rId68"/>
    <p:sldId id="638" r:id="rId69"/>
    <p:sldId id="640" r:id="rId70"/>
    <p:sldId id="642" r:id="rId71"/>
    <p:sldId id="452" r:id="rId72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2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80" autoAdjust="0"/>
  </p:normalViewPr>
  <p:slideViewPr>
    <p:cSldViewPr snapToGrid="0">
      <p:cViewPr varScale="1">
        <p:scale>
          <a:sx n="35" d="100"/>
          <a:sy n="35" d="100"/>
        </p:scale>
        <p:origin x="78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7T14:48:18.905" idx="2">
    <p:pos x="7027" y="1328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F9392-6253-465E-8604-5FEDCC09F6B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C8E038-2CEC-4E8D-948F-B3269626F670}">
      <dgm:prSet phldrT="[Texto]"/>
      <dgm:spPr/>
      <dgm:t>
        <a:bodyPr/>
        <a:lstStyle/>
        <a:p>
          <a:r>
            <a:rPr lang="pt-BR" dirty="0"/>
            <a:t>Paciente com encaminhamento	</a:t>
          </a:r>
        </a:p>
      </dgm:t>
    </dgm:pt>
    <dgm:pt modelId="{9382CCFC-CE0F-4E95-8F83-C18FF9BC85C6}" type="parTrans" cxnId="{FB2B99A9-F586-4B75-AFF5-3959602F735A}">
      <dgm:prSet/>
      <dgm:spPr/>
      <dgm:t>
        <a:bodyPr/>
        <a:lstStyle/>
        <a:p>
          <a:endParaRPr lang="pt-BR"/>
        </a:p>
      </dgm:t>
    </dgm:pt>
    <dgm:pt modelId="{027B9877-27C9-437F-B95E-F6AD1038C999}" type="sibTrans" cxnId="{FB2B99A9-F586-4B75-AFF5-3959602F735A}">
      <dgm:prSet/>
      <dgm:spPr/>
      <dgm:t>
        <a:bodyPr/>
        <a:lstStyle/>
        <a:p>
          <a:endParaRPr lang="pt-BR"/>
        </a:p>
      </dgm:t>
    </dgm:pt>
    <dgm:pt modelId="{E4983187-E8DA-432C-AD11-5FDA0B40199F}">
      <dgm:prSet phldrT="[Texto]"/>
      <dgm:spPr/>
      <dgm:t>
        <a:bodyPr/>
        <a:lstStyle/>
        <a:p>
          <a:r>
            <a:rPr lang="pt-BR" dirty="0"/>
            <a:t>SMS (realiza o cadastro)	</a:t>
          </a:r>
        </a:p>
      </dgm:t>
    </dgm:pt>
    <dgm:pt modelId="{BE11CB52-43D5-45B6-898D-235B62E80509}" type="parTrans" cxnId="{20CDC39C-B676-4577-8458-0E30A92305CC}">
      <dgm:prSet/>
      <dgm:spPr/>
      <dgm:t>
        <a:bodyPr/>
        <a:lstStyle/>
        <a:p>
          <a:endParaRPr lang="pt-BR"/>
        </a:p>
      </dgm:t>
    </dgm:pt>
    <dgm:pt modelId="{368449D0-02B3-413D-BC94-2A32368C07EC}" type="sibTrans" cxnId="{20CDC39C-B676-4577-8458-0E30A92305CC}">
      <dgm:prSet/>
      <dgm:spPr/>
      <dgm:t>
        <a:bodyPr/>
        <a:lstStyle/>
        <a:p>
          <a:endParaRPr lang="pt-BR"/>
        </a:p>
      </dgm:t>
    </dgm:pt>
    <dgm:pt modelId="{1953148D-ED92-416E-ACC2-400DBBDAD8F7}">
      <dgm:prSet phldrT="[Texto]"/>
      <dgm:spPr/>
      <dgm:t>
        <a:bodyPr/>
        <a:lstStyle/>
        <a:p>
          <a:r>
            <a:rPr lang="pt-BR" dirty="0"/>
            <a:t>Serviço de controle e avaliação (Eletivos e Autorizados)</a:t>
          </a:r>
        </a:p>
      </dgm:t>
    </dgm:pt>
    <dgm:pt modelId="{35878404-DF22-4A96-AD95-53DAA743EB3F}" type="parTrans" cxnId="{EC05470B-5603-43C1-91FB-A6E33A7F5E85}">
      <dgm:prSet/>
      <dgm:spPr/>
      <dgm:t>
        <a:bodyPr/>
        <a:lstStyle/>
        <a:p>
          <a:endParaRPr lang="pt-BR"/>
        </a:p>
      </dgm:t>
    </dgm:pt>
    <dgm:pt modelId="{8E74C656-B2BF-47AB-B901-6300137B4E27}" type="sibTrans" cxnId="{EC05470B-5603-43C1-91FB-A6E33A7F5E85}">
      <dgm:prSet/>
      <dgm:spPr/>
      <dgm:t>
        <a:bodyPr/>
        <a:lstStyle/>
        <a:p>
          <a:endParaRPr lang="pt-BR"/>
        </a:p>
      </dgm:t>
    </dgm:pt>
    <dgm:pt modelId="{C077FBDB-7F27-409C-8ED8-F71E2A13CC99}">
      <dgm:prSet phldrT="[Texto]"/>
      <dgm:spPr/>
      <dgm:t>
        <a:bodyPr/>
        <a:lstStyle/>
        <a:p>
          <a:r>
            <a:rPr lang="pt-BR" dirty="0"/>
            <a:t>SMS (realiza os agendamentos de acordo com as vagas/altas</a:t>
          </a:r>
        </a:p>
      </dgm:t>
    </dgm:pt>
    <dgm:pt modelId="{E57B5208-E4AA-443E-A308-5BAEFB05AE01}" type="parTrans" cxnId="{5C467EF1-04CA-4D52-A1F3-2FC5F123D4B3}">
      <dgm:prSet/>
      <dgm:spPr/>
      <dgm:t>
        <a:bodyPr/>
        <a:lstStyle/>
        <a:p>
          <a:endParaRPr lang="pt-BR"/>
        </a:p>
      </dgm:t>
    </dgm:pt>
    <dgm:pt modelId="{F48741B5-2BF4-41E3-8631-1BC0A0E8EC1E}" type="sibTrans" cxnId="{5C467EF1-04CA-4D52-A1F3-2FC5F123D4B3}">
      <dgm:prSet/>
      <dgm:spPr/>
      <dgm:t>
        <a:bodyPr/>
        <a:lstStyle/>
        <a:p>
          <a:endParaRPr lang="pt-BR"/>
        </a:p>
      </dgm:t>
    </dgm:pt>
    <dgm:pt modelId="{46267309-5DA5-4FCA-B909-09AA0FA6D74F}">
      <dgm:prSet phldrT="[Texto]"/>
      <dgm:spPr/>
      <dgm:t>
        <a:bodyPr/>
        <a:lstStyle/>
        <a:p>
          <a:r>
            <a:rPr lang="pt-BR" dirty="0"/>
            <a:t>Atendimento domiciliar ou Clinica de Fisioterapia</a:t>
          </a:r>
        </a:p>
      </dgm:t>
    </dgm:pt>
    <dgm:pt modelId="{37FB2871-05B9-437A-A6D8-6F05078D9074}" type="parTrans" cxnId="{0D9CA404-A042-4754-B9D0-334E5DE0E70E}">
      <dgm:prSet/>
      <dgm:spPr/>
      <dgm:t>
        <a:bodyPr/>
        <a:lstStyle/>
        <a:p>
          <a:endParaRPr lang="pt-BR"/>
        </a:p>
      </dgm:t>
    </dgm:pt>
    <dgm:pt modelId="{81415DF1-3B91-43E5-8630-5D747E818C8E}" type="sibTrans" cxnId="{0D9CA404-A042-4754-B9D0-334E5DE0E70E}">
      <dgm:prSet/>
      <dgm:spPr/>
      <dgm:t>
        <a:bodyPr/>
        <a:lstStyle/>
        <a:p>
          <a:endParaRPr lang="pt-BR"/>
        </a:p>
      </dgm:t>
    </dgm:pt>
    <dgm:pt modelId="{0A444FA0-32BD-43FA-B341-41F3B89FFE9D}" type="pres">
      <dgm:prSet presAssocID="{035F9392-6253-465E-8604-5FEDCC09F6B7}" presName="Name0" presStyleCnt="0">
        <dgm:presLayoutVars>
          <dgm:dir/>
          <dgm:resizeHandles val="exact"/>
        </dgm:presLayoutVars>
      </dgm:prSet>
      <dgm:spPr/>
    </dgm:pt>
    <dgm:pt modelId="{45C575C6-D4BD-477F-9601-A20A4C88C3CB}" type="pres">
      <dgm:prSet presAssocID="{BDC8E038-2CEC-4E8D-948F-B3269626F670}" presName="node" presStyleLbl="node1" presStyleIdx="0" presStyleCnt="5">
        <dgm:presLayoutVars>
          <dgm:bulletEnabled val="1"/>
        </dgm:presLayoutVars>
      </dgm:prSet>
      <dgm:spPr/>
    </dgm:pt>
    <dgm:pt modelId="{8C6B5971-6246-4ADA-BC25-04733DDAD9D4}" type="pres">
      <dgm:prSet presAssocID="{027B9877-27C9-437F-B95E-F6AD1038C999}" presName="sibTrans" presStyleLbl="sibTrans1D1" presStyleIdx="0" presStyleCnt="4"/>
      <dgm:spPr/>
    </dgm:pt>
    <dgm:pt modelId="{6FAB0F7A-CBC9-4596-BCEC-B471B8E3F0E7}" type="pres">
      <dgm:prSet presAssocID="{027B9877-27C9-437F-B95E-F6AD1038C999}" presName="connectorText" presStyleLbl="sibTrans1D1" presStyleIdx="0" presStyleCnt="4"/>
      <dgm:spPr/>
    </dgm:pt>
    <dgm:pt modelId="{79916D1D-F508-4092-8D9D-34AB2759060A}" type="pres">
      <dgm:prSet presAssocID="{E4983187-E8DA-432C-AD11-5FDA0B40199F}" presName="node" presStyleLbl="node1" presStyleIdx="1" presStyleCnt="5">
        <dgm:presLayoutVars>
          <dgm:bulletEnabled val="1"/>
        </dgm:presLayoutVars>
      </dgm:prSet>
      <dgm:spPr/>
    </dgm:pt>
    <dgm:pt modelId="{39F9F6A3-D983-4DBA-B6D4-34F125D0F759}" type="pres">
      <dgm:prSet presAssocID="{368449D0-02B3-413D-BC94-2A32368C07EC}" presName="sibTrans" presStyleLbl="sibTrans1D1" presStyleIdx="1" presStyleCnt="4"/>
      <dgm:spPr/>
    </dgm:pt>
    <dgm:pt modelId="{08D8C966-4579-47C3-8434-16B0885DDEAC}" type="pres">
      <dgm:prSet presAssocID="{368449D0-02B3-413D-BC94-2A32368C07EC}" presName="connectorText" presStyleLbl="sibTrans1D1" presStyleIdx="1" presStyleCnt="4"/>
      <dgm:spPr/>
    </dgm:pt>
    <dgm:pt modelId="{6454C7FD-6AF6-45B5-A3CF-88EF13189D86}" type="pres">
      <dgm:prSet presAssocID="{1953148D-ED92-416E-ACC2-400DBBDAD8F7}" presName="node" presStyleLbl="node1" presStyleIdx="2" presStyleCnt="5">
        <dgm:presLayoutVars>
          <dgm:bulletEnabled val="1"/>
        </dgm:presLayoutVars>
      </dgm:prSet>
      <dgm:spPr/>
    </dgm:pt>
    <dgm:pt modelId="{85C65D8C-0226-433F-87E9-68D7C834A862}" type="pres">
      <dgm:prSet presAssocID="{8E74C656-B2BF-47AB-B901-6300137B4E27}" presName="sibTrans" presStyleLbl="sibTrans1D1" presStyleIdx="2" presStyleCnt="4"/>
      <dgm:spPr/>
    </dgm:pt>
    <dgm:pt modelId="{E6319748-007D-4FE9-865D-C84CDA2D8795}" type="pres">
      <dgm:prSet presAssocID="{8E74C656-B2BF-47AB-B901-6300137B4E27}" presName="connectorText" presStyleLbl="sibTrans1D1" presStyleIdx="2" presStyleCnt="4"/>
      <dgm:spPr/>
    </dgm:pt>
    <dgm:pt modelId="{B365D6A9-B209-4A8D-9419-8A1DF0EAE389}" type="pres">
      <dgm:prSet presAssocID="{C077FBDB-7F27-409C-8ED8-F71E2A13CC99}" presName="node" presStyleLbl="node1" presStyleIdx="3" presStyleCnt="5">
        <dgm:presLayoutVars>
          <dgm:bulletEnabled val="1"/>
        </dgm:presLayoutVars>
      </dgm:prSet>
      <dgm:spPr/>
    </dgm:pt>
    <dgm:pt modelId="{523F012A-B43F-4B33-909B-3000A0AB33CC}" type="pres">
      <dgm:prSet presAssocID="{F48741B5-2BF4-41E3-8631-1BC0A0E8EC1E}" presName="sibTrans" presStyleLbl="sibTrans1D1" presStyleIdx="3" presStyleCnt="4"/>
      <dgm:spPr/>
    </dgm:pt>
    <dgm:pt modelId="{77B7BF1E-B00D-4730-9F8B-641DF8785E38}" type="pres">
      <dgm:prSet presAssocID="{F48741B5-2BF4-41E3-8631-1BC0A0E8EC1E}" presName="connectorText" presStyleLbl="sibTrans1D1" presStyleIdx="3" presStyleCnt="4"/>
      <dgm:spPr/>
    </dgm:pt>
    <dgm:pt modelId="{8124EB53-7A59-4DA2-ADBD-FFE89AD98124}" type="pres">
      <dgm:prSet presAssocID="{46267309-5DA5-4FCA-B909-09AA0FA6D74F}" presName="node" presStyleLbl="node1" presStyleIdx="4" presStyleCnt="5">
        <dgm:presLayoutVars>
          <dgm:bulletEnabled val="1"/>
        </dgm:presLayoutVars>
      </dgm:prSet>
      <dgm:spPr/>
    </dgm:pt>
  </dgm:ptLst>
  <dgm:cxnLst>
    <dgm:cxn modelId="{0A9B4D04-5E59-466F-A175-F6D7E930BB78}" type="presOf" srcId="{46267309-5DA5-4FCA-B909-09AA0FA6D74F}" destId="{8124EB53-7A59-4DA2-ADBD-FFE89AD98124}" srcOrd="0" destOrd="0" presId="urn:microsoft.com/office/officeart/2005/8/layout/bProcess3"/>
    <dgm:cxn modelId="{0D9CA404-A042-4754-B9D0-334E5DE0E70E}" srcId="{035F9392-6253-465E-8604-5FEDCC09F6B7}" destId="{46267309-5DA5-4FCA-B909-09AA0FA6D74F}" srcOrd="4" destOrd="0" parTransId="{37FB2871-05B9-437A-A6D8-6F05078D9074}" sibTransId="{81415DF1-3B91-43E5-8630-5D747E818C8E}"/>
    <dgm:cxn modelId="{EC05470B-5603-43C1-91FB-A6E33A7F5E85}" srcId="{035F9392-6253-465E-8604-5FEDCC09F6B7}" destId="{1953148D-ED92-416E-ACC2-400DBBDAD8F7}" srcOrd="2" destOrd="0" parTransId="{35878404-DF22-4A96-AD95-53DAA743EB3F}" sibTransId="{8E74C656-B2BF-47AB-B901-6300137B4E27}"/>
    <dgm:cxn modelId="{C62DEE0D-646D-4AA0-AEAF-7402B9C3C5C2}" type="presOf" srcId="{368449D0-02B3-413D-BC94-2A32368C07EC}" destId="{39F9F6A3-D983-4DBA-B6D4-34F125D0F759}" srcOrd="0" destOrd="0" presId="urn:microsoft.com/office/officeart/2005/8/layout/bProcess3"/>
    <dgm:cxn modelId="{661ADD11-044B-4264-8C55-BD27B44E09E7}" type="presOf" srcId="{C077FBDB-7F27-409C-8ED8-F71E2A13CC99}" destId="{B365D6A9-B209-4A8D-9419-8A1DF0EAE389}" srcOrd="0" destOrd="0" presId="urn:microsoft.com/office/officeart/2005/8/layout/bProcess3"/>
    <dgm:cxn modelId="{AD762B1B-D627-4EE7-976F-BBAE6C276CBA}" type="presOf" srcId="{8E74C656-B2BF-47AB-B901-6300137B4E27}" destId="{85C65D8C-0226-433F-87E9-68D7C834A862}" srcOrd="0" destOrd="0" presId="urn:microsoft.com/office/officeart/2005/8/layout/bProcess3"/>
    <dgm:cxn modelId="{03F75520-C8F1-4FBE-8332-5BD9E631079C}" type="presOf" srcId="{BDC8E038-2CEC-4E8D-948F-B3269626F670}" destId="{45C575C6-D4BD-477F-9601-A20A4C88C3CB}" srcOrd="0" destOrd="0" presId="urn:microsoft.com/office/officeart/2005/8/layout/bProcess3"/>
    <dgm:cxn modelId="{22EB3725-8103-4467-A720-A67F5EF16DCB}" type="presOf" srcId="{027B9877-27C9-437F-B95E-F6AD1038C999}" destId="{8C6B5971-6246-4ADA-BC25-04733DDAD9D4}" srcOrd="0" destOrd="0" presId="urn:microsoft.com/office/officeart/2005/8/layout/bProcess3"/>
    <dgm:cxn modelId="{82B86162-326B-43FE-9B2E-1C0F83DFAF5E}" type="presOf" srcId="{F48741B5-2BF4-41E3-8631-1BC0A0E8EC1E}" destId="{77B7BF1E-B00D-4730-9F8B-641DF8785E38}" srcOrd="1" destOrd="0" presId="urn:microsoft.com/office/officeart/2005/8/layout/bProcess3"/>
    <dgm:cxn modelId="{9FD6567D-23B0-47F0-9274-D27386EBCFD6}" type="presOf" srcId="{027B9877-27C9-437F-B95E-F6AD1038C999}" destId="{6FAB0F7A-CBC9-4596-BCEC-B471B8E3F0E7}" srcOrd="1" destOrd="0" presId="urn:microsoft.com/office/officeart/2005/8/layout/bProcess3"/>
    <dgm:cxn modelId="{7289227E-F7CC-4A40-9D86-FDA540041E70}" type="presOf" srcId="{8E74C656-B2BF-47AB-B901-6300137B4E27}" destId="{E6319748-007D-4FE9-865D-C84CDA2D8795}" srcOrd="1" destOrd="0" presId="urn:microsoft.com/office/officeart/2005/8/layout/bProcess3"/>
    <dgm:cxn modelId="{601E4A95-2DCF-446F-A1B2-E611610B4551}" type="presOf" srcId="{E4983187-E8DA-432C-AD11-5FDA0B40199F}" destId="{79916D1D-F508-4092-8D9D-34AB2759060A}" srcOrd="0" destOrd="0" presId="urn:microsoft.com/office/officeart/2005/8/layout/bProcess3"/>
    <dgm:cxn modelId="{20CDC39C-B676-4577-8458-0E30A92305CC}" srcId="{035F9392-6253-465E-8604-5FEDCC09F6B7}" destId="{E4983187-E8DA-432C-AD11-5FDA0B40199F}" srcOrd="1" destOrd="0" parTransId="{BE11CB52-43D5-45B6-898D-235B62E80509}" sibTransId="{368449D0-02B3-413D-BC94-2A32368C07EC}"/>
    <dgm:cxn modelId="{FB2B99A9-F586-4B75-AFF5-3959602F735A}" srcId="{035F9392-6253-465E-8604-5FEDCC09F6B7}" destId="{BDC8E038-2CEC-4E8D-948F-B3269626F670}" srcOrd="0" destOrd="0" parTransId="{9382CCFC-CE0F-4E95-8F83-C18FF9BC85C6}" sibTransId="{027B9877-27C9-437F-B95E-F6AD1038C999}"/>
    <dgm:cxn modelId="{D5834AAD-179B-4169-9FAB-3ED8282E2621}" type="presOf" srcId="{1953148D-ED92-416E-ACC2-400DBBDAD8F7}" destId="{6454C7FD-6AF6-45B5-A3CF-88EF13189D86}" srcOrd="0" destOrd="0" presId="urn:microsoft.com/office/officeart/2005/8/layout/bProcess3"/>
    <dgm:cxn modelId="{7B6D6CC6-4D2A-4B1A-8852-6FD1B45637EA}" type="presOf" srcId="{035F9392-6253-465E-8604-5FEDCC09F6B7}" destId="{0A444FA0-32BD-43FA-B341-41F3B89FFE9D}" srcOrd="0" destOrd="0" presId="urn:microsoft.com/office/officeart/2005/8/layout/bProcess3"/>
    <dgm:cxn modelId="{602526CB-8364-46DF-A07C-DF0B084A48F2}" type="presOf" srcId="{F48741B5-2BF4-41E3-8631-1BC0A0E8EC1E}" destId="{523F012A-B43F-4B33-909B-3000A0AB33CC}" srcOrd="0" destOrd="0" presId="urn:microsoft.com/office/officeart/2005/8/layout/bProcess3"/>
    <dgm:cxn modelId="{AE673EE5-293C-43B8-8C11-C3109EDF2ED3}" type="presOf" srcId="{368449D0-02B3-413D-BC94-2A32368C07EC}" destId="{08D8C966-4579-47C3-8434-16B0885DDEAC}" srcOrd="1" destOrd="0" presId="urn:microsoft.com/office/officeart/2005/8/layout/bProcess3"/>
    <dgm:cxn modelId="{5C467EF1-04CA-4D52-A1F3-2FC5F123D4B3}" srcId="{035F9392-6253-465E-8604-5FEDCC09F6B7}" destId="{C077FBDB-7F27-409C-8ED8-F71E2A13CC99}" srcOrd="3" destOrd="0" parTransId="{E57B5208-E4AA-443E-A308-5BAEFB05AE01}" sibTransId="{F48741B5-2BF4-41E3-8631-1BC0A0E8EC1E}"/>
    <dgm:cxn modelId="{1B1E9CBB-245F-4B76-B3F5-D75E428C68B9}" type="presParOf" srcId="{0A444FA0-32BD-43FA-B341-41F3B89FFE9D}" destId="{45C575C6-D4BD-477F-9601-A20A4C88C3CB}" srcOrd="0" destOrd="0" presId="urn:microsoft.com/office/officeart/2005/8/layout/bProcess3"/>
    <dgm:cxn modelId="{A2E27747-C918-45C8-B41B-D8CA1B9851BF}" type="presParOf" srcId="{0A444FA0-32BD-43FA-B341-41F3B89FFE9D}" destId="{8C6B5971-6246-4ADA-BC25-04733DDAD9D4}" srcOrd="1" destOrd="0" presId="urn:microsoft.com/office/officeart/2005/8/layout/bProcess3"/>
    <dgm:cxn modelId="{5083CF73-E0DF-4039-9ACA-B95A0B76FF9D}" type="presParOf" srcId="{8C6B5971-6246-4ADA-BC25-04733DDAD9D4}" destId="{6FAB0F7A-CBC9-4596-BCEC-B471B8E3F0E7}" srcOrd="0" destOrd="0" presId="urn:microsoft.com/office/officeart/2005/8/layout/bProcess3"/>
    <dgm:cxn modelId="{812C8FF8-53C7-4857-AF9A-506458422D9C}" type="presParOf" srcId="{0A444FA0-32BD-43FA-B341-41F3B89FFE9D}" destId="{79916D1D-F508-4092-8D9D-34AB2759060A}" srcOrd="2" destOrd="0" presId="urn:microsoft.com/office/officeart/2005/8/layout/bProcess3"/>
    <dgm:cxn modelId="{50B56D4F-6983-45F6-86F2-B643E4C34055}" type="presParOf" srcId="{0A444FA0-32BD-43FA-B341-41F3B89FFE9D}" destId="{39F9F6A3-D983-4DBA-B6D4-34F125D0F759}" srcOrd="3" destOrd="0" presId="urn:microsoft.com/office/officeart/2005/8/layout/bProcess3"/>
    <dgm:cxn modelId="{FAD72DF6-D588-42FA-A30F-C2B1B8949004}" type="presParOf" srcId="{39F9F6A3-D983-4DBA-B6D4-34F125D0F759}" destId="{08D8C966-4579-47C3-8434-16B0885DDEAC}" srcOrd="0" destOrd="0" presId="urn:microsoft.com/office/officeart/2005/8/layout/bProcess3"/>
    <dgm:cxn modelId="{96DD5184-41F5-4C1E-8146-90A389B55A69}" type="presParOf" srcId="{0A444FA0-32BD-43FA-B341-41F3B89FFE9D}" destId="{6454C7FD-6AF6-45B5-A3CF-88EF13189D86}" srcOrd="4" destOrd="0" presId="urn:microsoft.com/office/officeart/2005/8/layout/bProcess3"/>
    <dgm:cxn modelId="{27A7DA88-3F4B-4BC6-A5D7-0CED6A3A5443}" type="presParOf" srcId="{0A444FA0-32BD-43FA-B341-41F3B89FFE9D}" destId="{85C65D8C-0226-433F-87E9-68D7C834A862}" srcOrd="5" destOrd="0" presId="urn:microsoft.com/office/officeart/2005/8/layout/bProcess3"/>
    <dgm:cxn modelId="{830CDC96-A157-415A-B268-62175E84F011}" type="presParOf" srcId="{85C65D8C-0226-433F-87E9-68D7C834A862}" destId="{E6319748-007D-4FE9-865D-C84CDA2D8795}" srcOrd="0" destOrd="0" presId="urn:microsoft.com/office/officeart/2005/8/layout/bProcess3"/>
    <dgm:cxn modelId="{348FA9F9-5488-4637-B70C-3C8AD02B386D}" type="presParOf" srcId="{0A444FA0-32BD-43FA-B341-41F3B89FFE9D}" destId="{B365D6A9-B209-4A8D-9419-8A1DF0EAE389}" srcOrd="6" destOrd="0" presId="urn:microsoft.com/office/officeart/2005/8/layout/bProcess3"/>
    <dgm:cxn modelId="{32DC7182-7F5B-4EB8-B29B-EECA882CA828}" type="presParOf" srcId="{0A444FA0-32BD-43FA-B341-41F3B89FFE9D}" destId="{523F012A-B43F-4B33-909B-3000A0AB33CC}" srcOrd="7" destOrd="0" presId="urn:microsoft.com/office/officeart/2005/8/layout/bProcess3"/>
    <dgm:cxn modelId="{76A05EBF-10FD-49FA-BE1C-614CD24E7DFC}" type="presParOf" srcId="{523F012A-B43F-4B33-909B-3000A0AB33CC}" destId="{77B7BF1E-B00D-4730-9F8B-641DF8785E38}" srcOrd="0" destOrd="0" presId="urn:microsoft.com/office/officeart/2005/8/layout/bProcess3"/>
    <dgm:cxn modelId="{A25C551E-C846-4252-B2E0-6B74EBCFBD1A}" type="presParOf" srcId="{0A444FA0-32BD-43FA-B341-41F3B89FFE9D}" destId="{8124EB53-7A59-4DA2-ADBD-FFE89AD9812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3E149-EA86-46D1-947F-D18E5F57C52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168739-C9C6-4617-B68C-513DDFFD2C71}">
      <dgm:prSet phldrT="[Texto]"/>
      <dgm:spPr/>
      <dgm:t>
        <a:bodyPr/>
        <a:lstStyle/>
        <a:p>
          <a:r>
            <a:rPr lang="pt-BR" dirty="0"/>
            <a:t>Vigilância em Saúde</a:t>
          </a:r>
        </a:p>
      </dgm:t>
    </dgm:pt>
    <dgm:pt modelId="{9D83A270-784C-43AF-9FA5-8ADEB9001E92}" type="parTrans" cxnId="{189D7C38-7A5E-4F12-8D16-41C334F2BDB5}">
      <dgm:prSet/>
      <dgm:spPr/>
      <dgm:t>
        <a:bodyPr/>
        <a:lstStyle/>
        <a:p>
          <a:endParaRPr lang="pt-BR"/>
        </a:p>
      </dgm:t>
    </dgm:pt>
    <dgm:pt modelId="{34736DCC-6509-4681-9860-C6973F45359D}" type="sibTrans" cxnId="{189D7C38-7A5E-4F12-8D16-41C334F2BDB5}">
      <dgm:prSet/>
      <dgm:spPr/>
      <dgm:t>
        <a:bodyPr/>
        <a:lstStyle/>
        <a:p>
          <a:endParaRPr lang="pt-BR"/>
        </a:p>
      </dgm:t>
    </dgm:pt>
    <dgm:pt modelId="{2E3BC3F9-B6F3-4869-A40A-2BE70567DA86}">
      <dgm:prSet phldrT="[Texto]" custT="1"/>
      <dgm:spPr/>
      <dgm:t>
        <a:bodyPr/>
        <a:lstStyle/>
        <a:p>
          <a:r>
            <a:rPr lang="pt-BR" sz="6400" dirty="0"/>
            <a:t>VISA</a:t>
          </a:r>
        </a:p>
        <a:p>
          <a:r>
            <a:rPr lang="pt-BR" sz="3200" dirty="0"/>
            <a:t>Vigilância Sanitária</a:t>
          </a:r>
        </a:p>
      </dgm:t>
    </dgm:pt>
    <dgm:pt modelId="{F6E22BEF-B7DF-4964-9228-C19295108368}" type="parTrans" cxnId="{2701CDCC-6DFE-4CA4-B69D-0A0C0942E48B}">
      <dgm:prSet/>
      <dgm:spPr/>
      <dgm:t>
        <a:bodyPr/>
        <a:lstStyle/>
        <a:p>
          <a:endParaRPr lang="pt-BR"/>
        </a:p>
      </dgm:t>
    </dgm:pt>
    <dgm:pt modelId="{65C1F0D9-7A40-4DF3-9299-3A8F2A084329}" type="sibTrans" cxnId="{2701CDCC-6DFE-4CA4-B69D-0A0C0942E48B}">
      <dgm:prSet/>
      <dgm:spPr/>
      <dgm:t>
        <a:bodyPr/>
        <a:lstStyle/>
        <a:p>
          <a:endParaRPr lang="pt-BR"/>
        </a:p>
      </dgm:t>
    </dgm:pt>
    <dgm:pt modelId="{DA239FE6-E06A-4C75-9F3D-AA1FEE8E0557}">
      <dgm:prSet phldrT="[Texto]" custT="1"/>
      <dgm:spPr/>
      <dgm:t>
        <a:bodyPr/>
        <a:lstStyle/>
        <a:p>
          <a:r>
            <a:rPr lang="pt-BR" sz="6400" dirty="0"/>
            <a:t>VE</a:t>
          </a:r>
        </a:p>
        <a:p>
          <a:r>
            <a:rPr lang="pt-BR" sz="2000" dirty="0"/>
            <a:t>Vigilância Epidemiológica </a:t>
          </a:r>
        </a:p>
      </dgm:t>
    </dgm:pt>
    <dgm:pt modelId="{D3933DA3-DC15-435F-B0E6-9C9F1D463956}" type="parTrans" cxnId="{A544DD12-F4B4-41DA-B005-7DEF480D39FC}">
      <dgm:prSet/>
      <dgm:spPr/>
      <dgm:t>
        <a:bodyPr/>
        <a:lstStyle/>
        <a:p>
          <a:endParaRPr lang="pt-BR"/>
        </a:p>
      </dgm:t>
    </dgm:pt>
    <dgm:pt modelId="{12E0AB04-825E-43C2-8B98-8727AEF34133}" type="sibTrans" cxnId="{A544DD12-F4B4-41DA-B005-7DEF480D39FC}">
      <dgm:prSet/>
      <dgm:spPr/>
      <dgm:t>
        <a:bodyPr/>
        <a:lstStyle/>
        <a:p>
          <a:endParaRPr lang="pt-BR"/>
        </a:p>
      </dgm:t>
    </dgm:pt>
    <dgm:pt modelId="{47527F80-F9D2-4D64-8195-5CC206CE4954}">
      <dgm:prSet phldrT="[Texto]" custT="1"/>
      <dgm:spPr/>
      <dgm:t>
        <a:bodyPr/>
        <a:lstStyle/>
        <a:p>
          <a:r>
            <a:rPr lang="pt-BR" sz="6400" dirty="0"/>
            <a:t>VA</a:t>
          </a:r>
        </a:p>
        <a:p>
          <a:r>
            <a:rPr lang="pt-BR" sz="2800" dirty="0"/>
            <a:t>Vigilância Ambiental</a:t>
          </a:r>
        </a:p>
      </dgm:t>
    </dgm:pt>
    <dgm:pt modelId="{817F8836-7C16-41B1-87BB-B332244C0207}" type="parTrans" cxnId="{DB8B1C34-5E88-4E1A-8C70-EBB340A6116D}">
      <dgm:prSet/>
      <dgm:spPr/>
      <dgm:t>
        <a:bodyPr/>
        <a:lstStyle/>
        <a:p>
          <a:endParaRPr lang="pt-BR"/>
        </a:p>
      </dgm:t>
    </dgm:pt>
    <dgm:pt modelId="{F0707606-8E4A-4D9C-ACEB-8A8B2587C80A}" type="sibTrans" cxnId="{DB8B1C34-5E88-4E1A-8C70-EBB340A6116D}">
      <dgm:prSet/>
      <dgm:spPr/>
      <dgm:t>
        <a:bodyPr/>
        <a:lstStyle/>
        <a:p>
          <a:endParaRPr lang="pt-BR"/>
        </a:p>
      </dgm:t>
    </dgm:pt>
    <dgm:pt modelId="{06BF4121-835A-444B-BB6D-CBFDD18DE7E3}">
      <dgm:prSet custT="1"/>
      <dgm:spPr/>
      <dgm:t>
        <a:bodyPr/>
        <a:lstStyle/>
        <a:p>
          <a:r>
            <a:rPr lang="pt-BR" sz="6500" dirty="0"/>
            <a:t>ST</a:t>
          </a:r>
        </a:p>
        <a:p>
          <a:r>
            <a:rPr lang="pt-BR" sz="2900" dirty="0"/>
            <a:t>Saúde Trabalhador</a:t>
          </a:r>
        </a:p>
      </dgm:t>
    </dgm:pt>
    <dgm:pt modelId="{01AFF51E-22B4-4107-AFA5-EE3102D87CA8}" type="parTrans" cxnId="{C3270BC3-2B23-4A61-BDEC-E99521238C49}">
      <dgm:prSet/>
      <dgm:spPr/>
      <dgm:t>
        <a:bodyPr/>
        <a:lstStyle/>
        <a:p>
          <a:endParaRPr lang="pt-BR"/>
        </a:p>
      </dgm:t>
    </dgm:pt>
    <dgm:pt modelId="{BA7A4B01-CCA4-4A5A-ABFF-1C2D571C4E0D}" type="sibTrans" cxnId="{C3270BC3-2B23-4A61-BDEC-E99521238C49}">
      <dgm:prSet/>
      <dgm:spPr/>
      <dgm:t>
        <a:bodyPr/>
        <a:lstStyle/>
        <a:p>
          <a:endParaRPr lang="pt-BR"/>
        </a:p>
      </dgm:t>
    </dgm:pt>
    <dgm:pt modelId="{5572B128-6BA6-427A-A5B5-09FFA2E1B23B}" type="pres">
      <dgm:prSet presAssocID="{8133E149-EA86-46D1-947F-D18E5F57C521}" presName="composite" presStyleCnt="0">
        <dgm:presLayoutVars>
          <dgm:chMax val="1"/>
          <dgm:dir/>
          <dgm:resizeHandles val="exact"/>
        </dgm:presLayoutVars>
      </dgm:prSet>
      <dgm:spPr/>
    </dgm:pt>
    <dgm:pt modelId="{4250FB5E-E0C9-46C3-B093-CF1F0DD1ADA4}" type="pres">
      <dgm:prSet presAssocID="{3E168739-C9C6-4617-B68C-513DDFFD2C71}" presName="roof" presStyleLbl="dkBgShp" presStyleIdx="0" presStyleCnt="2"/>
      <dgm:spPr/>
    </dgm:pt>
    <dgm:pt modelId="{109EEF33-776E-4CC4-9E88-BD46F9DA134B}" type="pres">
      <dgm:prSet presAssocID="{3E168739-C9C6-4617-B68C-513DDFFD2C71}" presName="pillars" presStyleCnt="0"/>
      <dgm:spPr/>
    </dgm:pt>
    <dgm:pt modelId="{573E04F6-1430-4060-A6AE-1D4F7B281A4C}" type="pres">
      <dgm:prSet presAssocID="{3E168739-C9C6-4617-B68C-513DDFFD2C71}" presName="pillar1" presStyleLbl="node1" presStyleIdx="0" presStyleCnt="4">
        <dgm:presLayoutVars>
          <dgm:bulletEnabled val="1"/>
        </dgm:presLayoutVars>
      </dgm:prSet>
      <dgm:spPr/>
    </dgm:pt>
    <dgm:pt modelId="{92E01F28-502B-46C2-9DC1-C5480E1FA08C}" type="pres">
      <dgm:prSet presAssocID="{DA239FE6-E06A-4C75-9F3D-AA1FEE8E0557}" presName="pillarX" presStyleLbl="node1" presStyleIdx="1" presStyleCnt="4" custScaleX="95127">
        <dgm:presLayoutVars>
          <dgm:bulletEnabled val="1"/>
        </dgm:presLayoutVars>
      </dgm:prSet>
      <dgm:spPr/>
    </dgm:pt>
    <dgm:pt modelId="{512EB897-C2D1-4D35-919C-8D815D0714E5}" type="pres">
      <dgm:prSet presAssocID="{47527F80-F9D2-4D64-8195-5CC206CE4954}" presName="pillarX" presStyleLbl="node1" presStyleIdx="2" presStyleCnt="4" custScaleX="101312">
        <dgm:presLayoutVars>
          <dgm:bulletEnabled val="1"/>
        </dgm:presLayoutVars>
      </dgm:prSet>
      <dgm:spPr/>
    </dgm:pt>
    <dgm:pt modelId="{C07BFFE2-D6A8-4AD9-A46C-D53C2E21E526}" type="pres">
      <dgm:prSet presAssocID="{06BF4121-835A-444B-BB6D-CBFDD18DE7E3}" presName="pillarX" presStyleLbl="node1" presStyleIdx="3" presStyleCnt="4">
        <dgm:presLayoutVars>
          <dgm:bulletEnabled val="1"/>
        </dgm:presLayoutVars>
      </dgm:prSet>
      <dgm:spPr/>
    </dgm:pt>
    <dgm:pt modelId="{AB5DE6A0-3A35-4E93-929C-F27C3EE83786}" type="pres">
      <dgm:prSet presAssocID="{3E168739-C9C6-4617-B68C-513DDFFD2C71}" presName="base" presStyleLbl="dkBgShp" presStyleIdx="1" presStyleCnt="2"/>
      <dgm:spPr/>
    </dgm:pt>
  </dgm:ptLst>
  <dgm:cxnLst>
    <dgm:cxn modelId="{A544DD12-F4B4-41DA-B005-7DEF480D39FC}" srcId="{3E168739-C9C6-4617-B68C-513DDFFD2C71}" destId="{DA239FE6-E06A-4C75-9F3D-AA1FEE8E0557}" srcOrd="1" destOrd="0" parTransId="{D3933DA3-DC15-435F-B0E6-9C9F1D463956}" sibTransId="{12E0AB04-825E-43C2-8B98-8727AEF34133}"/>
    <dgm:cxn modelId="{DB8B1C34-5E88-4E1A-8C70-EBB340A6116D}" srcId="{3E168739-C9C6-4617-B68C-513DDFFD2C71}" destId="{47527F80-F9D2-4D64-8195-5CC206CE4954}" srcOrd="2" destOrd="0" parTransId="{817F8836-7C16-41B1-87BB-B332244C0207}" sibTransId="{F0707606-8E4A-4D9C-ACEB-8A8B2587C80A}"/>
    <dgm:cxn modelId="{189D7C38-7A5E-4F12-8D16-41C334F2BDB5}" srcId="{8133E149-EA86-46D1-947F-D18E5F57C521}" destId="{3E168739-C9C6-4617-B68C-513DDFFD2C71}" srcOrd="0" destOrd="0" parTransId="{9D83A270-784C-43AF-9FA5-8ADEB9001E92}" sibTransId="{34736DCC-6509-4681-9860-C6973F45359D}"/>
    <dgm:cxn modelId="{492A9555-D7EB-4C23-8E56-9EF5667F18C0}" type="presOf" srcId="{8133E149-EA86-46D1-947F-D18E5F57C521}" destId="{5572B128-6BA6-427A-A5B5-09FFA2E1B23B}" srcOrd="0" destOrd="0" presId="urn:microsoft.com/office/officeart/2005/8/layout/hList3"/>
    <dgm:cxn modelId="{5B99A886-D6C1-45DD-A080-051DC88E1995}" type="presOf" srcId="{DA239FE6-E06A-4C75-9F3D-AA1FEE8E0557}" destId="{92E01F28-502B-46C2-9DC1-C5480E1FA08C}" srcOrd="0" destOrd="0" presId="urn:microsoft.com/office/officeart/2005/8/layout/hList3"/>
    <dgm:cxn modelId="{75C424AE-BEA9-41E5-B04F-FF2DD1E313F3}" type="presOf" srcId="{47527F80-F9D2-4D64-8195-5CC206CE4954}" destId="{512EB897-C2D1-4D35-919C-8D815D0714E5}" srcOrd="0" destOrd="0" presId="urn:microsoft.com/office/officeart/2005/8/layout/hList3"/>
    <dgm:cxn modelId="{C3270BC3-2B23-4A61-BDEC-E99521238C49}" srcId="{3E168739-C9C6-4617-B68C-513DDFFD2C71}" destId="{06BF4121-835A-444B-BB6D-CBFDD18DE7E3}" srcOrd="3" destOrd="0" parTransId="{01AFF51E-22B4-4107-AFA5-EE3102D87CA8}" sibTransId="{BA7A4B01-CCA4-4A5A-ABFF-1C2D571C4E0D}"/>
    <dgm:cxn modelId="{2701CDCC-6DFE-4CA4-B69D-0A0C0942E48B}" srcId="{3E168739-C9C6-4617-B68C-513DDFFD2C71}" destId="{2E3BC3F9-B6F3-4869-A40A-2BE70567DA86}" srcOrd="0" destOrd="0" parTransId="{F6E22BEF-B7DF-4964-9228-C19295108368}" sibTransId="{65C1F0D9-7A40-4DF3-9299-3A8F2A084329}"/>
    <dgm:cxn modelId="{D6A27BDA-D381-4A73-A26C-BB3576496459}" type="presOf" srcId="{2E3BC3F9-B6F3-4869-A40A-2BE70567DA86}" destId="{573E04F6-1430-4060-A6AE-1D4F7B281A4C}" srcOrd="0" destOrd="0" presId="urn:microsoft.com/office/officeart/2005/8/layout/hList3"/>
    <dgm:cxn modelId="{B58CD7EF-28D0-4FB4-A1AA-43007DE7055C}" type="presOf" srcId="{3E168739-C9C6-4617-B68C-513DDFFD2C71}" destId="{4250FB5E-E0C9-46C3-B093-CF1F0DD1ADA4}" srcOrd="0" destOrd="0" presId="urn:microsoft.com/office/officeart/2005/8/layout/hList3"/>
    <dgm:cxn modelId="{C138F4F7-DDF7-487B-8CB9-8C1E9FABACEF}" type="presOf" srcId="{06BF4121-835A-444B-BB6D-CBFDD18DE7E3}" destId="{C07BFFE2-D6A8-4AD9-A46C-D53C2E21E526}" srcOrd="0" destOrd="0" presId="urn:microsoft.com/office/officeart/2005/8/layout/hList3"/>
    <dgm:cxn modelId="{E80FD7B9-4522-43C8-9027-BA9EF04EE3A1}" type="presParOf" srcId="{5572B128-6BA6-427A-A5B5-09FFA2E1B23B}" destId="{4250FB5E-E0C9-46C3-B093-CF1F0DD1ADA4}" srcOrd="0" destOrd="0" presId="urn:microsoft.com/office/officeart/2005/8/layout/hList3"/>
    <dgm:cxn modelId="{5FA334A7-82A3-4167-8DD6-18245D0FAEF7}" type="presParOf" srcId="{5572B128-6BA6-427A-A5B5-09FFA2E1B23B}" destId="{109EEF33-776E-4CC4-9E88-BD46F9DA134B}" srcOrd="1" destOrd="0" presId="urn:microsoft.com/office/officeart/2005/8/layout/hList3"/>
    <dgm:cxn modelId="{D7B8CCAD-C522-44B9-9D6C-7DE1010A138D}" type="presParOf" srcId="{109EEF33-776E-4CC4-9E88-BD46F9DA134B}" destId="{573E04F6-1430-4060-A6AE-1D4F7B281A4C}" srcOrd="0" destOrd="0" presId="urn:microsoft.com/office/officeart/2005/8/layout/hList3"/>
    <dgm:cxn modelId="{2AA7CBC9-A456-4811-BFD9-5750E38F40B6}" type="presParOf" srcId="{109EEF33-776E-4CC4-9E88-BD46F9DA134B}" destId="{92E01F28-502B-46C2-9DC1-C5480E1FA08C}" srcOrd="1" destOrd="0" presId="urn:microsoft.com/office/officeart/2005/8/layout/hList3"/>
    <dgm:cxn modelId="{B39ACE86-052E-4CAE-8DE1-8DAF71F1C497}" type="presParOf" srcId="{109EEF33-776E-4CC4-9E88-BD46F9DA134B}" destId="{512EB897-C2D1-4D35-919C-8D815D0714E5}" srcOrd="2" destOrd="0" presId="urn:microsoft.com/office/officeart/2005/8/layout/hList3"/>
    <dgm:cxn modelId="{45F7B4A8-47B1-4937-81C0-08350EE6E099}" type="presParOf" srcId="{109EEF33-776E-4CC4-9E88-BD46F9DA134B}" destId="{C07BFFE2-D6A8-4AD9-A46C-D53C2E21E526}" srcOrd="3" destOrd="0" presId="urn:microsoft.com/office/officeart/2005/8/layout/hList3"/>
    <dgm:cxn modelId="{7E73F4DD-20C6-411D-8001-062B95602E26}" type="presParOf" srcId="{5572B128-6BA6-427A-A5B5-09FFA2E1B23B}" destId="{AB5DE6A0-3A35-4E93-929C-F27C3EE837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B5971-6246-4ADA-BC25-04733DDAD9D4}">
      <dsp:nvSpPr>
        <dsp:cNvPr id="0" name=""/>
        <dsp:cNvSpPr/>
      </dsp:nvSpPr>
      <dsp:spPr>
        <a:xfrm>
          <a:off x="2947919" y="1216530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4022" y="1258867"/>
        <a:ext cx="33831" cy="6766"/>
      </dsp:txXfrm>
    </dsp:sp>
    <dsp:sp modelId="{45C575C6-D4BD-477F-9601-A20A4C88C3CB}">
      <dsp:nvSpPr>
        <dsp:cNvPr id="0" name=""/>
        <dsp:cNvSpPr/>
      </dsp:nvSpPr>
      <dsp:spPr>
        <a:xfrm>
          <a:off x="7815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Paciente com encaminhamento	</a:t>
          </a:r>
        </a:p>
      </dsp:txBody>
      <dsp:txXfrm>
        <a:off x="7815" y="379679"/>
        <a:ext cx="2941904" cy="1765142"/>
      </dsp:txXfrm>
    </dsp:sp>
    <dsp:sp modelId="{39F9F6A3-D983-4DBA-B6D4-34F125D0F759}">
      <dsp:nvSpPr>
        <dsp:cNvPr id="0" name=""/>
        <dsp:cNvSpPr/>
      </dsp:nvSpPr>
      <dsp:spPr>
        <a:xfrm>
          <a:off x="6566461" y="1216530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872564" y="1258867"/>
        <a:ext cx="33831" cy="6766"/>
      </dsp:txXfrm>
    </dsp:sp>
    <dsp:sp modelId="{79916D1D-F508-4092-8D9D-34AB2759060A}">
      <dsp:nvSpPr>
        <dsp:cNvPr id="0" name=""/>
        <dsp:cNvSpPr/>
      </dsp:nvSpPr>
      <dsp:spPr>
        <a:xfrm>
          <a:off x="3626357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SMS (realiza o cadastro)	</a:t>
          </a:r>
        </a:p>
      </dsp:txBody>
      <dsp:txXfrm>
        <a:off x="3626357" y="379679"/>
        <a:ext cx="2941904" cy="1765142"/>
      </dsp:txXfrm>
    </dsp:sp>
    <dsp:sp modelId="{85C65D8C-0226-433F-87E9-68D7C834A862}">
      <dsp:nvSpPr>
        <dsp:cNvPr id="0" name=""/>
        <dsp:cNvSpPr/>
      </dsp:nvSpPr>
      <dsp:spPr>
        <a:xfrm>
          <a:off x="1478767" y="2143022"/>
          <a:ext cx="7237084" cy="646037"/>
        </a:xfrm>
        <a:custGeom>
          <a:avLst/>
          <a:gdLst/>
          <a:ahLst/>
          <a:cxnLst/>
          <a:rect l="0" t="0" r="0" b="0"/>
          <a:pathLst>
            <a:path>
              <a:moveTo>
                <a:pt x="7237084" y="0"/>
              </a:moveTo>
              <a:lnTo>
                <a:pt x="7237084" y="340118"/>
              </a:lnTo>
              <a:lnTo>
                <a:pt x="0" y="340118"/>
              </a:lnTo>
              <a:lnTo>
                <a:pt x="0" y="6460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15593" y="2462657"/>
        <a:ext cx="363432" cy="6766"/>
      </dsp:txXfrm>
    </dsp:sp>
    <dsp:sp modelId="{6454C7FD-6AF6-45B5-A3CF-88EF13189D86}">
      <dsp:nvSpPr>
        <dsp:cNvPr id="0" name=""/>
        <dsp:cNvSpPr/>
      </dsp:nvSpPr>
      <dsp:spPr>
        <a:xfrm>
          <a:off x="7244899" y="37967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Serviço de controle e avaliação (Eletivos e Autorizados)</a:t>
          </a:r>
        </a:p>
      </dsp:txBody>
      <dsp:txXfrm>
        <a:off x="7244899" y="379679"/>
        <a:ext cx="2941904" cy="1765142"/>
      </dsp:txXfrm>
    </dsp:sp>
    <dsp:sp modelId="{523F012A-B43F-4B33-909B-3000A0AB33CC}">
      <dsp:nvSpPr>
        <dsp:cNvPr id="0" name=""/>
        <dsp:cNvSpPr/>
      </dsp:nvSpPr>
      <dsp:spPr>
        <a:xfrm>
          <a:off x="2947919" y="3658311"/>
          <a:ext cx="646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03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54022" y="3700648"/>
        <a:ext cx="33831" cy="6766"/>
      </dsp:txXfrm>
    </dsp:sp>
    <dsp:sp modelId="{B365D6A9-B209-4A8D-9419-8A1DF0EAE389}">
      <dsp:nvSpPr>
        <dsp:cNvPr id="0" name=""/>
        <dsp:cNvSpPr/>
      </dsp:nvSpPr>
      <dsp:spPr>
        <a:xfrm>
          <a:off x="7815" y="282145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SMS (realiza os agendamentos de acordo com as vagas/altas</a:t>
          </a:r>
        </a:p>
      </dsp:txBody>
      <dsp:txXfrm>
        <a:off x="7815" y="2821459"/>
        <a:ext cx="2941904" cy="1765142"/>
      </dsp:txXfrm>
    </dsp:sp>
    <dsp:sp modelId="{8124EB53-7A59-4DA2-ADBD-FFE89AD98124}">
      <dsp:nvSpPr>
        <dsp:cNvPr id="0" name=""/>
        <dsp:cNvSpPr/>
      </dsp:nvSpPr>
      <dsp:spPr>
        <a:xfrm>
          <a:off x="3626357" y="2821459"/>
          <a:ext cx="2941904" cy="176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Atendimento domiciliar ou Clinica de Fisioterapia</a:t>
          </a:r>
        </a:p>
      </dsp:txBody>
      <dsp:txXfrm>
        <a:off x="3626357" y="2821459"/>
        <a:ext cx="2941904" cy="176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0FB5E-E0C9-46C3-B093-CF1F0DD1ADA4}">
      <dsp:nvSpPr>
        <dsp:cNvPr id="0" name=""/>
        <dsp:cNvSpPr/>
      </dsp:nvSpPr>
      <dsp:spPr>
        <a:xfrm>
          <a:off x="0" y="0"/>
          <a:ext cx="10058399" cy="12449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Vigilância em Saúde</a:t>
          </a:r>
        </a:p>
      </dsp:txBody>
      <dsp:txXfrm>
        <a:off x="0" y="0"/>
        <a:ext cx="10058399" cy="1244996"/>
      </dsp:txXfrm>
    </dsp:sp>
    <dsp:sp modelId="{573E04F6-1430-4060-A6AE-1D4F7B281A4C}">
      <dsp:nvSpPr>
        <dsp:cNvPr id="0" name=""/>
        <dsp:cNvSpPr/>
      </dsp:nvSpPr>
      <dsp:spPr>
        <a:xfrm>
          <a:off x="5831" y="1244996"/>
          <a:ext cx="2534245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VISA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Vigilância Sanitária</a:t>
          </a:r>
        </a:p>
      </dsp:txBody>
      <dsp:txXfrm>
        <a:off x="5831" y="1244996"/>
        <a:ext cx="2534245" cy="2614491"/>
      </dsp:txXfrm>
    </dsp:sp>
    <dsp:sp modelId="{92E01F28-502B-46C2-9DC1-C5480E1FA08C}">
      <dsp:nvSpPr>
        <dsp:cNvPr id="0" name=""/>
        <dsp:cNvSpPr/>
      </dsp:nvSpPr>
      <dsp:spPr>
        <a:xfrm>
          <a:off x="2540076" y="1244996"/>
          <a:ext cx="2410751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VE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Vigilância Epidemiológica </a:t>
          </a:r>
        </a:p>
      </dsp:txBody>
      <dsp:txXfrm>
        <a:off x="2540076" y="1244996"/>
        <a:ext cx="2410751" cy="2614491"/>
      </dsp:txXfrm>
    </dsp:sp>
    <dsp:sp modelId="{512EB897-C2D1-4D35-919C-8D815D0714E5}">
      <dsp:nvSpPr>
        <dsp:cNvPr id="0" name=""/>
        <dsp:cNvSpPr/>
      </dsp:nvSpPr>
      <dsp:spPr>
        <a:xfrm>
          <a:off x="4950828" y="1244996"/>
          <a:ext cx="2567494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400" kern="1200" dirty="0"/>
            <a:t>VA</a:t>
          </a:r>
        </a:p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Vigilância Ambiental</a:t>
          </a:r>
        </a:p>
      </dsp:txBody>
      <dsp:txXfrm>
        <a:off x="4950828" y="1244996"/>
        <a:ext cx="2567494" cy="2614491"/>
      </dsp:txXfrm>
    </dsp:sp>
    <dsp:sp modelId="{C07BFFE2-D6A8-4AD9-A46C-D53C2E21E526}">
      <dsp:nvSpPr>
        <dsp:cNvPr id="0" name=""/>
        <dsp:cNvSpPr/>
      </dsp:nvSpPr>
      <dsp:spPr>
        <a:xfrm>
          <a:off x="7518323" y="1244996"/>
          <a:ext cx="2534245" cy="261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Saúde Trabalhador</a:t>
          </a:r>
        </a:p>
      </dsp:txBody>
      <dsp:txXfrm>
        <a:off x="7518323" y="1244996"/>
        <a:ext cx="2534245" cy="2614491"/>
      </dsp:txXfrm>
    </dsp:sp>
    <dsp:sp modelId="{AB5DE6A0-3A35-4E93-929C-F27C3EE83786}">
      <dsp:nvSpPr>
        <dsp:cNvPr id="0" name=""/>
        <dsp:cNvSpPr/>
      </dsp:nvSpPr>
      <dsp:spPr>
        <a:xfrm>
          <a:off x="0" y="3859487"/>
          <a:ext cx="10058399" cy="2904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FB860A-2F28-4C1F-A8FD-77487468CF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E2186D-F015-4814-BF75-7A4C9B782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47978E3-3EB9-4569-AADD-94F7C65AB9FD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58C35E-6FC6-442B-81D0-F446DA0C4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FEBD83-5088-4B2D-9B02-CA600F37EB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037DA08-BA44-46F2-9C73-E80CE2621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9092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EF4052-1474-46C0-9CAF-654FF296A98D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6F3DE3D-E925-4C57-9B4F-C0896AC70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7881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9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96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65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8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0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8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99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7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3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5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3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21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11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1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54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886DF-A699-49A5-9C92-3019CA1BCF84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7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3DE3D-E925-4C57-9B4F-C0896AC7096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0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7FC-F1F1-4769-B780-CC78A352E9B8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4D58-FEA0-418A-87CF-ED3B854762D7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8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A760-4D31-48E9-B3B9-18153959EB23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6615-20FD-48AA-89A0-4C5B2C8A3545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9E8-AF59-41B7-A76A-50E39C75DEA6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3FD-8513-44A0-BC7F-AA6BF347194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4904-12AA-4A01-A31A-F00D9CD9A982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2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B0E5-CCD3-487F-A5B9-C69A0C37B7AF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CA03-3126-4BE1-A4E4-4D5EA0AAA786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88459E01-8E28-4C38-8031-16EDE3712443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436C5-4D0D-48AD-B689-D296AB26EE95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60694C8-C02E-4493-BC27-532C8ABD608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6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VCAP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a de fundo abstrata triangular">
            <a:extLst>
              <a:ext uri="{FF2B5EF4-FFF2-40B4-BE49-F238E27FC236}">
                <a16:creationId xmlns:a16="http://schemas.microsoft.com/office/drawing/2014/main" id="{6D4E149D-2FEB-0C02-C104-FD35DE899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6348" y="9139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34475E-B200-463B-84E5-61FA5E0A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263808"/>
            <a:ext cx="3214307" cy="21525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Prestação de contas </a:t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>Secretaria de Saúde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AAFDBA-22DD-45CD-AD11-5E0CE050B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416318"/>
            <a:ext cx="3635925" cy="2539866"/>
          </a:xfrm>
        </p:spPr>
        <p:txBody>
          <a:bodyPr anchor="t">
            <a:normAutofit/>
          </a:bodyPr>
          <a:lstStyle/>
          <a:p>
            <a:pPr algn="ctr"/>
            <a:r>
              <a:rPr lang="pt-BR" sz="1800" b="1" dirty="0"/>
              <a:t>3º Quadrimestre/2024</a:t>
            </a:r>
          </a:p>
          <a:p>
            <a:pPr algn="ctr"/>
            <a:r>
              <a:rPr lang="pt-BR" sz="1800" b="1" dirty="0"/>
              <a:t>(SETEMBRO/DEZEMBRO)                                        </a:t>
            </a:r>
          </a:p>
          <a:p>
            <a:pPr algn="ctr"/>
            <a:r>
              <a:rPr lang="pt-BR" sz="1000" b="1" dirty="0">
                <a:solidFill>
                  <a:schemeClr val="accent6">
                    <a:lumMod val="75000"/>
                  </a:schemeClr>
                </a:solidFill>
              </a:rPr>
              <a:t>ALINE BARBOSA</a:t>
            </a:r>
            <a:r>
              <a:rPr lang="pt-BR" sz="1000" b="1" dirty="0"/>
              <a:t>– Secretária MUNICIPAL de saúde</a:t>
            </a:r>
          </a:p>
          <a:p>
            <a:pPr algn="ctr"/>
            <a:r>
              <a:rPr lang="pt-BR" sz="1000" b="1" dirty="0">
                <a:solidFill>
                  <a:schemeClr val="accent6">
                    <a:lumMod val="75000"/>
                  </a:schemeClr>
                </a:solidFill>
              </a:rPr>
              <a:t>VANESSA NEVES </a:t>
            </a:r>
            <a:r>
              <a:rPr lang="pt-BR" sz="1000" b="1" dirty="0"/>
              <a:t>– Secretária ADJUNTA DE SAÚDE</a:t>
            </a:r>
          </a:p>
          <a:p>
            <a:pPr algn="ctr"/>
            <a:r>
              <a:rPr lang="pt-BR" sz="1000" b="1" dirty="0" err="1">
                <a:solidFill>
                  <a:schemeClr val="accent6">
                    <a:lumMod val="75000"/>
                  </a:schemeClr>
                </a:solidFill>
              </a:rPr>
              <a:t>Delma</a:t>
            </a:r>
            <a:r>
              <a:rPr lang="pt-BR" sz="1000" b="1" dirty="0">
                <a:solidFill>
                  <a:schemeClr val="accent6">
                    <a:lumMod val="75000"/>
                  </a:schemeClr>
                </a:solidFill>
              </a:rPr>
              <a:t> Souza </a:t>
            </a:r>
            <a:r>
              <a:rPr lang="pt-BR" sz="1000" b="1" dirty="0"/>
              <a:t>–Coordenadora APS </a:t>
            </a:r>
          </a:p>
          <a:p>
            <a:pPr algn="ctr"/>
            <a:endParaRPr lang="pt-BR" sz="1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6E95C3-5049-428A-8FE2-BD9A8CCF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88" y="1931693"/>
            <a:ext cx="2227835" cy="29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TRATAMENTO FORA DOMICÍLIO (TFD)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A657252-83D7-7C83-9B77-45CEC58F1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93859"/>
              </p:ext>
            </p:extLst>
          </p:nvPr>
        </p:nvGraphicFramePr>
        <p:xfrm>
          <a:off x="1467507" y="2264487"/>
          <a:ext cx="419100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127">
                  <a:extLst>
                    <a:ext uri="{9D8B030D-6E8A-4147-A177-3AD203B41FA5}">
                      <a16:colId xmlns:a16="http://schemas.microsoft.com/office/drawing/2014/main" val="2004736419"/>
                    </a:ext>
                  </a:extLst>
                </a:gridCol>
                <a:gridCol w="2225873">
                  <a:extLst>
                    <a:ext uri="{9D8B030D-6E8A-4147-A177-3AD203B41FA5}">
                      <a16:colId xmlns:a16="http://schemas.microsoft.com/office/drawing/2014/main" val="167414838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/24</a:t>
                      </a:r>
                      <a:endParaRPr lang="pt-BR" sz="1400" b="1" i="0" u="none" strike="noStrike" dirty="0">
                        <a:solidFill>
                          <a:srgbClr val="0F243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965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CIDADES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QUANTIDADE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14336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ALFENAS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725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BELO HORIZONTE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695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CAMPINAS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33206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FORMIGA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5345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GAMELEIRAS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9152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ILICÍNEA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846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NEPOMUCENO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11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PARAGUAÇU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9182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PASSOS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123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28669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PIUMHI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54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5624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RIBEIRÃO PRETO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8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37416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SÃO PAULO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309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VARGINHA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106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6478421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0CAF047-308D-FEFD-CD9B-242E7D458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31280"/>
              </p:ext>
            </p:extLst>
          </p:nvPr>
        </p:nvGraphicFramePr>
        <p:xfrm>
          <a:off x="6533495" y="2264487"/>
          <a:ext cx="419100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127">
                  <a:extLst>
                    <a:ext uri="{9D8B030D-6E8A-4147-A177-3AD203B41FA5}">
                      <a16:colId xmlns:a16="http://schemas.microsoft.com/office/drawing/2014/main" val="155495351"/>
                    </a:ext>
                  </a:extLst>
                </a:gridCol>
                <a:gridCol w="2225873">
                  <a:extLst>
                    <a:ext uri="{9D8B030D-6E8A-4147-A177-3AD203B41FA5}">
                      <a16:colId xmlns:a16="http://schemas.microsoft.com/office/drawing/2014/main" val="2289081979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dez/24</a:t>
                      </a:r>
                      <a:endParaRPr lang="pt-BR" sz="1400" b="1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222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CIDADES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132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PASSOS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120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411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PIUMHI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48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6047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GAMELEIRAS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1117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SÃO PAULO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41113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ALFENAS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2061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RIBEIRÃO PRETO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77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BELO HORIZONTE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8981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CAMPINAS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0028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NEPOMUCENO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197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DIVINÓPOLIS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22391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FORMIGA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2346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S.S.PARAÍSO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1239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CURVELO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736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039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60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TRATAMENTO FORA DOMICÍLIO (TFD)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800" dirty="0"/>
          </a:p>
          <a:p>
            <a:pPr algn="ctr"/>
            <a:r>
              <a:rPr lang="pt-BR" sz="4800" dirty="0"/>
              <a:t>TOTAL 03° QUADRIMESTRE –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3931138" y="4337538"/>
            <a:ext cx="4767385" cy="10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4048" lvl="2" indent="0" algn="ctr">
              <a:buNone/>
            </a:pPr>
            <a:r>
              <a:rPr lang="pt-BR" sz="4200" b="1" dirty="0"/>
              <a:t>819 VIAGENS</a:t>
            </a:r>
          </a:p>
        </p:txBody>
      </p:sp>
    </p:spTree>
    <p:extLst>
      <p:ext uri="{BB962C8B-B14F-4D97-AF65-F5344CB8AC3E}">
        <p14:creationId xmlns:p14="http://schemas.microsoft.com/office/powerpoint/2010/main" val="50930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Fisioterapia </a:t>
            </a:r>
          </a:p>
        </p:txBody>
      </p:sp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3236383" y="5634154"/>
            <a:ext cx="895561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b="1" i="1" dirty="0"/>
          </a:p>
          <a:p>
            <a:pPr algn="r" eaLnBrk="0" hangingPunct="0">
              <a:spcBef>
                <a:spcPct val="50000"/>
              </a:spcBef>
            </a:pPr>
            <a:r>
              <a:rPr lang="pt-BR" sz="1400" b="1" i="1" dirty="0"/>
              <a:t>Coordenadora Aline Adriane Moreira 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0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FF910-1762-40CB-A626-FEED6FE2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856"/>
          </a:xfrm>
        </p:spPr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15577-1285-4A65-9A41-FA1F3576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079"/>
            <a:ext cx="10058400" cy="3948014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A Clínica Municipal de Fisioterapia está atualmente localizada na Policlínica João de Paula Barros,  na Rua José da Mata Leonel 12;</a:t>
            </a:r>
          </a:p>
          <a:p>
            <a:r>
              <a:rPr lang="pt-BR" dirty="0"/>
              <a:t>O setor de Fisioterapia possui 5 fisioterapeutas, sendo 4 profissionais atuando na clínica e 1 profissional em atendimentos domiciliares.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039AB7-E0EA-4520-ADC2-346E5B2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3B005-7393-420D-8981-E271109E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202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Agendamento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BE8B53D-EF5C-4D2A-95B5-EA715A0F56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2" y="1333850"/>
          <a:ext cx="10194619" cy="49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36A003-6A4B-45F2-B94E-605B9AC4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5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71405-BF15-426F-B67B-16D4A73F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05" y="159391"/>
            <a:ext cx="10058400" cy="1165077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sz="4000" b="1" dirty="0"/>
              <a:t>Fisioterapia – 2024</a:t>
            </a:r>
            <a:br>
              <a:rPr lang="pt-BR" sz="4000" b="1" dirty="0"/>
            </a:br>
            <a:r>
              <a:rPr lang="pt-BR" sz="4000" b="1" dirty="0"/>
              <a:t>3º Quadrimestre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3995813-7AE7-4869-BE48-31CBBD429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29674"/>
              </p:ext>
            </p:extLst>
          </p:nvPr>
        </p:nvGraphicFramePr>
        <p:xfrm>
          <a:off x="520117" y="1621637"/>
          <a:ext cx="10635565" cy="334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25">
                  <a:extLst>
                    <a:ext uri="{9D8B030D-6E8A-4147-A177-3AD203B41FA5}">
                      <a16:colId xmlns:a16="http://schemas.microsoft.com/office/drawing/2014/main" val="1301635495"/>
                    </a:ext>
                  </a:extLst>
                </a:gridCol>
                <a:gridCol w="1744988">
                  <a:extLst>
                    <a:ext uri="{9D8B030D-6E8A-4147-A177-3AD203B41FA5}">
                      <a16:colId xmlns:a16="http://schemas.microsoft.com/office/drawing/2014/main" val="2374460676"/>
                    </a:ext>
                  </a:extLst>
                </a:gridCol>
                <a:gridCol w="1744988">
                  <a:extLst>
                    <a:ext uri="{9D8B030D-6E8A-4147-A177-3AD203B41FA5}">
                      <a16:colId xmlns:a16="http://schemas.microsoft.com/office/drawing/2014/main" val="367317390"/>
                    </a:ext>
                  </a:extLst>
                </a:gridCol>
                <a:gridCol w="1744988">
                  <a:extLst>
                    <a:ext uri="{9D8B030D-6E8A-4147-A177-3AD203B41FA5}">
                      <a16:colId xmlns:a16="http://schemas.microsoft.com/office/drawing/2014/main" val="2844820683"/>
                    </a:ext>
                  </a:extLst>
                </a:gridCol>
                <a:gridCol w="1744988">
                  <a:extLst>
                    <a:ext uri="{9D8B030D-6E8A-4147-A177-3AD203B41FA5}">
                      <a16:colId xmlns:a16="http://schemas.microsoft.com/office/drawing/2014/main" val="2955229717"/>
                    </a:ext>
                  </a:extLst>
                </a:gridCol>
                <a:gridCol w="1744988">
                  <a:extLst>
                    <a:ext uri="{9D8B030D-6E8A-4147-A177-3AD203B41FA5}">
                      <a16:colId xmlns:a16="http://schemas.microsoft.com/office/drawing/2014/main" val="304183650"/>
                    </a:ext>
                  </a:extLst>
                </a:gridCol>
              </a:tblGrid>
              <a:tr h="150778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de Sessões de Fisioterapia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SETEMBRO</a:t>
                      </a:r>
                    </a:p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OUTUBRO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NOVEMBRO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DEZEMBRO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42247"/>
                  </a:ext>
                </a:extLst>
              </a:tr>
              <a:tr h="611489">
                <a:tc>
                  <a:txBody>
                    <a:bodyPr/>
                    <a:lstStyle/>
                    <a:p>
                      <a:r>
                        <a:rPr lang="pt-BR" dirty="0"/>
                        <a:t>Clínica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1.629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68635"/>
                  </a:ext>
                </a:extLst>
              </a:tr>
              <a:tr h="611489">
                <a:tc>
                  <a:txBody>
                    <a:bodyPr/>
                    <a:lstStyle/>
                    <a:p>
                      <a:r>
                        <a:rPr lang="pt-BR" dirty="0"/>
                        <a:t>Domiciliar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75878"/>
                  </a:ext>
                </a:extLst>
              </a:tr>
              <a:tr h="611489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05834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43AE7F-F739-46FE-AF4A-2F69CB71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0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0C228914-F5B6-6031-F948-55A67BF9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740" y="160338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5">
            <a:extLst>
              <a:ext uri="{FF2B5EF4-FFF2-40B4-BE49-F238E27FC236}">
                <a16:creationId xmlns:a16="http://schemas.microsoft.com/office/drawing/2014/main" id="{05598621-9A3B-16EE-1C4A-71AEA84F8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440" y="1784865"/>
            <a:ext cx="10058400" cy="3886201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Equipe Multidisciplinar</a:t>
            </a:r>
          </a:p>
        </p:txBody>
      </p:sp>
    </p:spTree>
    <p:extLst>
      <p:ext uri="{BB962C8B-B14F-4D97-AF65-F5344CB8AC3E}">
        <p14:creationId xmlns:p14="http://schemas.microsoft.com/office/powerpoint/2010/main" val="194599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7A468-7B82-46FD-B699-4FEFF5B0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59A89-DCE2-4686-BD3C-58A88EB1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134"/>
            <a:ext cx="10058400" cy="43035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Terezinha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Rattis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Pedro Domingos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PSF José Pereira de Melo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Equipe Multiprofissional: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Educadora Física –  Ana Rita Costa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Nutricionista – Elaine Silva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7EA857-58F8-4330-89CC-A9D86749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58568B-43A3-42DF-8448-B8C8FE43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5CDF9-B85B-4D2C-9372-7FCB561B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2512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Atendimento Nutricional -2024</a:t>
            </a:r>
            <a:br>
              <a:rPr lang="pt-BR" dirty="0"/>
            </a:br>
            <a:r>
              <a:rPr lang="pt-BR" sz="4000" dirty="0"/>
              <a:t>3º quadrimestre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350F9B2-7C2E-42F4-995D-BA4C5F9561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2655" y="2118832"/>
          <a:ext cx="10058400" cy="317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7214636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9556688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2799276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628145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3518070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98956983"/>
                    </a:ext>
                  </a:extLst>
                </a:gridCol>
              </a:tblGrid>
              <a:tr h="748978">
                <a:tc>
                  <a:txBody>
                    <a:bodyPr/>
                    <a:lstStyle/>
                    <a:p>
                      <a:r>
                        <a:rPr lang="pt-BR" sz="1600" dirty="0"/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Setembro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Total Atendimento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6291"/>
                  </a:ext>
                </a:extLst>
              </a:tr>
              <a:tr h="651567">
                <a:tc>
                  <a:txBody>
                    <a:bodyPr/>
                    <a:lstStyle/>
                    <a:p>
                      <a:r>
                        <a:rPr lang="pt-BR" dirty="0"/>
                        <a:t>Atendimento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65827"/>
                  </a:ext>
                </a:extLst>
              </a:tr>
              <a:tr h="680173">
                <a:tc>
                  <a:txBody>
                    <a:bodyPr/>
                    <a:lstStyle/>
                    <a:p>
                      <a:r>
                        <a:rPr lang="pt-BR" dirty="0"/>
                        <a:t>Atendimento domiciliar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834685"/>
                  </a:ext>
                </a:extLst>
              </a:tr>
              <a:tr h="609726">
                <a:tc>
                  <a:txBody>
                    <a:bodyPr/>
                    <a:lstStyle/>
                    <a:p>
                      <a:r>
                        <a:rPr lang="pt-BR" dirty="0"/>
                        <a:t>PIC’S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90395"/>
                  </a:ext>
                </a:extLst>
              </a:tr>
              <a:tr h="479609">
                <a:tc>
                  <a:txBody>
                    <a:bodyPr/>
                    <a:lstStyle/>
                    <a:p>
                      <a:r>
                        <a:rPr lang="pt-BR" dirty="0"/>
                        <a:t>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50548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202AD2-A5DE-4626-9EC6-CF1D567E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5F32EF-EB67-4277-91D4-C214FA43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3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AC2AA-24C2-4861-81FE-B7B97665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/>
          <a:lstStyle/>
          <a:p>
            <a:pPr algn="ctr"/>
            <a:r>
              <a:rPr lang="pt-BR" dirty="0"/>
              <a:t>Educador Físico  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3705551-730D-4B38-B6C6-2EF5030E4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939513"/>
              </p:ext>
            </p:extLst>
          </p:nvPr>
        </p:nvGraphicFramePr>
        <p:xfrm>
          <a:off x="645954" y="1130575"/>
          <a:ext cx="10737633" cy="488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427">
                  <a:extLst>
                    <a:ext uri="{9D8B030D-6E8A-4147-A177-3AD203B41FA5}">
                      <a16:colId xmlns:a16="http://schemas.microsoft.com/office/drawing/2014/main" val="2801885861"/>
                    </a:ext>
                  </a:extLst>
                </a:gridCol>
                <a:gridCol w="1287888">
                  <a:extLst>
                    <a:ext uri="{9D8B030D-6E8A-4147-A177-3AD203B41FA5}">
                      <a16:colId xmlns:a16="http://schemas.microsoft.com/office/drawing/2014/main" val="469772516"/>
                    </a:ext>
                  </a:extLst>
                </a:gridCol>
                <a:gridCol w="1275008">
                  <a:extLst>
                    <a:ext uri="{9D8B030D-6E8A-4147-A177-3AD203B41FA5}">
                      <a16:colId xmlns:a16="http://schemas.microsoft.com/office/drawing/2014/main" val="2074953636"/>
                    </a:ext>
                  </a:extLst>
                </a:gridCol>
                <a:gridCol w="1455313">
                  <a:extLst>
                    <a:ext uri="{9D8B030D-6E8A-4147-A177-3AD203B41FA5}">
                      <a16:colId xmlns:a16="http://schemas.microsoft.com/office/drawing/2014/main" val="161299570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594">
                  <a:extLst>
                    <a:ext uri="{9D8B030D-6E8A-4147-A177-3AD203B41FA5}">
                      <a16:colId xmlns:a16="http://schemas.microsoft.com/office/drawing/2014/main" val="121269516"/>
                    </a:ext>
                  </a:extLst>
                </a:gridCol>
              </a:tblGrid>
              <a:tr h="33508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84279"/>
                  </a:ext>
                </a:extLst>
              </a:tr>
              <a:tr h="362944">
                <a:tc>
                  <a:txBody>
                    <a:bodyPr/>
                    <a:lstStyle/>
                    <a:p>
                      <a:r>
                        <a:rPr lang="pt-BR" sz="1600" dirty="0"/>
                        <a:t>Ginástica Zona Rural (grupos)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Ginástica Zona Rural (part.)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57489"/>
                  </a:ext>
                </a:extLst>
              </a:tr>
              <a:tr h="419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Ginástica Laboral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48129"/>
                  </a:ext>
                </a:extLst>
              </a:tr>
              <a:tr h="349273">
                <a:tc>
                  <a:txBody>
                    <a:bodyPr/>
                    <a:lstStyle/>
                    <a:p>
                      <a:r>
                        <a:rPr lang="pt-BR" sz="1600" dirty="0"/>
                        <a:t>Hidroginástica 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145071"/>
                  </a:ext>
                </a:extLst>
              </a:tr>
              <a:tr h="403764">
                <a:tc>
                  <a:txBody>
                    <a:bodyPr/>
                    <a:lstStyle/>
                    <a:p>
                      <a:r>
                        <a:rPr lang="pt-BR" sz="1600" dirty="0"/>
                        <a:t>Hidroginástica participantes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80">
                <a:tc>
                  <a:txBody>
                    <a:bodyPr/>
                    <a:lstStyle/>
                    <a:p>
                      <a:r>
                        <a:rPr lang="pt-BR" sz="1600" dirty="0" err="1"/>
                        <a:t>Auriculoterapia</a:t>
                      </a:r>
                      <a:r>
                        <a:rPr lang="pt-BR" sz="1600" dirty="0"/>
                        <a:t> (Grupo)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526710"/>
                  </a:ext>
                </a:extLst>
              </a:tr>
              <a:tr h="442577">
                <a:tc>
                  <a:txBody>
                    <a:bodyPr/>
                    <a:lstStyle/>
                    <a:p>
                      <a:r>
                        <a:rPr lang="pt-BR" sz="1600" dirty="0"/>
                        <a:t>Pessoas part. (</a:t>
                      </a:r>
                      <a:r>
                        <a:rPr lang="pt-BR" sz="1600" dirty="0" err="1"/>
                        <a:t>Auriculoterapia</a:t>
                      </a:r>
                      <a:r>
                        <a:rPr lang="pt-B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540476"/>
                  </a:ext>
                </a:extLst>
              </a:tr>
              <a:tr h="442577">
                <a:tc>
                  <a:txBody>
                    <a:bodyPr/>
                    <a:lstStyle/>
                    <a:p>
                      <a:r>
                        <a:rPr lang="pt-BR" sz="1600" dirty="0"/>
                        <a:t>Laboral dos PSF ´s 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91223"/>
                  </a:ext>
                </a:extLst>
              </a:tr>
              <a:tr h="442577">
                <a:tc>
                  <a:txBody>
                    <a:bodyPr/>
                    <a:lstStyle/>
                    <a:p>
                      <a:r>
                        <a:rPr lang="pt-BR" sz="1600" dirty="0"/>
                        <a:t>Laboral dos </a:t>
                      </a:r>
                      <a:r>
                        <a:rPr lang="pt-BR" sz="1600" dirty="0" err="1"/>
                        <a:t>PSF´s</a:t>
                      </a:r>
                      <a:r>
                        <a:rPr lang="pt-BR" sz="1600" dirty="0"/>
                        <a:t> participantes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42225"/>
                  </a:ext>
                </a:extLst>
              </a:tr>
              <a:tr h="442577">
                <a:tc>
                  <a:txBody>
                    <a:bodyPr/>
                    <a:lstStyle/>
                    <a:p>
                      <a:r>
                        <a:rPr lang="pt-BR" sz="1600" dirty="0"/>
                        <a:t>Reunião de 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5398"/>
                  </a:ext>
                </a:extLst>
              </a:tr>
              <a:tr h="442577">
                <a:tc>
                  <a:txBody>
                    <a:bodyPr/>
                    <a:lstStyle/>
                    <a:p>
                      <a:r>
                        <a:rPr lang="pt-BR" sz="1600" dirty="0"/>
                        <a:t>Reunião (participantes)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44543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127144-4CF0-4B51-98A5-01FB77C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6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CINSC (Consórcio Intermunicipal de Saúde)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QUANTIDADE DE PROCEDIMENTOS, CIRURGIAS, EXAMES E CONSULTAS ESPECIALIZADAS, REALIZADAS NO 03° QUADRIMESTRE DE 2024:</a:t>
            </a:r>
          </a:p>
          <a:p>
            <a:pPr algn="ctr"/>
            <a:r>
              <a:rPr lang="pt-BR" dirty="0"/>
              <a:t>* SETEMBRO – 958</a:t>
            </a:r>
          </a:p>
          <a:p>
            <a:pPr algn="ctr"/>
            <a:r>
              <a:rPr lang="pt-BR" dirty="0"/>
              <a:t>* OUTUBRO– 940</a:t>
            </a:r>
          </a:p>
          <a:p>
            <a:pPr algn="ctr"/>
            <a:r>
              <a:rPr lang="pt-BR" dirty="0"/>
              <a:t>* NOVEMBRO – 1.049</a:t>
            </a:r>
          </a:p>
          <a:p>
            <a:pPr algn="ctr"/>
            <a:r>
              <a:rPr lang="pt-BR" dirty="0"/>
              <a:t>* DEZEMBRO – 613</a:t>
            </a:r>
          </a:p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67570" y="5048739"/>
            <a:ext cx="1930400" cy="4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TOTAL 3.560 </a:t>
            </a:r>
          </a:p>
        </p:txBody>
      </p:sp>
    </p:spTree>
    <p:extLst>
      <p:ext uri="{BB962C8B-B14F-4D97-AF65-F5344CB8AC3E}">
        <p14:creationId xmlns:p14="http://schemas.microsoft.com/office/powerpoint/2010/main" val="85765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14B27F0-6902-49C2-942E-1B705CBA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267494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accent6">
                    <a:lumMod val="75000"/>
                  </a:schemeClr>
                </a:solidFill>
              </a:rPr>
              <a:t>Centro de Especialidades Médicas</a:t>
            </a:r>
          </a:p>
        </p:txBody>
      </p:sp>
      <p:pic>
        <p:nvPicPr>
          <p:cNvPr id="9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54DC1246-546B-EE01-3543-F68F3F6D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8484" y="1115082"/>
            <a:ext cx="5535032" cy="24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71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609329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BR" dirty="0"/>
              <a:t>	</a:t>
            </a:r>
            <a:r>
              <a:rPr lang="pt-BR" sz="4500" dirty="0"/>
              <a:t>CENTRO DE ESPECIALIDADES MÉDICAS É SITUADO À RUA: JOSE DA MATA LEONEL Nº 12. COMPOSTO POR UMA EQUIPE DE MÉDICOS, DENTISTAS, TÉCNICOS DE ENFERMAGEM, AUXILIAR DE SAÚDE BUCAL E AUXILIAR DE LIMPEZA.</a:t>
            </a:r>
          </a:p>
          <a:p>
            <a:pPr marL="0" indent="0" algn="ctr">
              <a:buNone/>
            </a:pPr>
            <a:r>
              <a:rPr lang="pt-BR" sz="4500" dirty="0"/>
              <a:t>	HORÁRIO DE FUNCIONAMENTO: 7:00  ÀS 16:00 HS. </a:t>
            </a:r>
          </a:p>
          <a:p>
            <a:pPr marL="0" indent="0" algn="ctr">
              <a:buNone/>
            </a:pPr>
            <a:r>
              <a:rPr lang="pt-BR" sz="4500" dirty="0"/>
              <a:t>       ATENDIMENTOS NAS ESPECIALIDADES :</a:t>
            </a:r>
          </a:p>
          <a:p>
            <a:pPr algn="just"/>
            <a:r>
              <a:rPr lang="pt-BR" sz="4500" b="1" dirty="0"/>
              <a:t>PEDIATRIA</a:t>
            </a:r>
            <a:r>
              <a:rPr lang="pt-BR" sz="4500" dirty="0"/>
              <a:t>  </a:t>
            </a:r>
            <a:r>
              <a:rPr lang="pt-BR" sz="4500"/>
              <a:t>: </a:t>
            </a:r>
            <a:r>
              <a:rPr lang="pt-BR" sz="4500" b="1"/>
              <a:t>RODRIGO FERREIRA RODRIGUES:</a:t>
            </a:r>
            <a:r>
              <a:rPr lang="pt-BR" sz="4500"/>
              <a:t> </a:t>
            </a:r>
            <a:r>
              <a:rPr lang="pt-BR" sz="4500" dirty="0"/>
              <a:t>TERÇA-FEIRA  E QUINTA-FEIRA. OS AGENDAMENTOS SÃO FEITOS UM DIA ANTES DO ATENDIMENTO 20 FICHAS , SENDO 03 RESERVADAS PARA EMERGÊNCIA. NO TOTAL DE 20 FICHAS. DR RODRIGO FERREIRA . </a:t>
            </a:r>
          </a:p>
          <a:p>
            <a:pPr algn="just"/>
            <a:r>
              <a:rPr lang="pt-BR" sz="4500" b="1" dirty="0"/>
              <a:t>PSIQUIATRIA: BRENO SOARES DE SOUZA: </a:t>
            </a:r>
            <a:r>
              <a:rPr lang="pt-BR" sz="4500" dirty="0"/>
              <a:t>ATENDIMENTO DE 15 EM 15 DIAS. 30 CONSULTAS, SENDO 5 PRIMEIRAS CONSULTAS COM ENCAMINHAMENTO. AS DEMAIS SÃO RETORNO E ACOMPANHAMENTO.</a:t>
            </a:r>
          </a:p>
          <a:p>
            <a:pPr algn="just"/>
            <a:r>
              <a:rPr lang="pt-BR" sz="4500" dirty="0"/>
              <a:t>	</a:t>
            </a:r>
          </a:p>
          <a:p>
            <a:pPr algn="just"/>
            <a:r>
              <a:rPr lang="pt-BR" sz="4500" b="1" dirty="0"/>
              <a:t>ODONTOLOGIA</a:t>
            </a:r>
            <a:r>
              <a:rPr lang="pt-BR" sz="4500" dirty="0"/>
              <a:t>: MARIA DAS GRAÇAS LEMOS SOARES: TERÇA, QUINTA, SEXTA ALTERNADAS E ILDEANA LOPES : SEGUNDA , QUARTA E SEXTA ALTERNADA.</a:t>
            </a:r>
          </a:p>
          <a:p>
            <a:pPr algn="just"/>
            <a:r>
              <a:rPr lang="pt-BR" sz="4500" b="1" dirty="0"/>
              <a:t>ATENDIMENTO SOMENTE PARA CRIANÇA DE 0 A 12 ANOS.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84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70098" y="946298"/>
          <a:ext cx="10451804" cy="538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139">
                  <a:extLst>
                    <a:ext uri="{9D8B030D-6E8A-4147-A177-3AD203B41FA5}">
                      <a16:colId xmlns:a16="http://schemas.microsoft.com/office/drawing/2014/main" val="3355823212"/>
                    </a:ext>
                  </a:extLst>
                </a:gridCol>
                <a:gridCol w="1348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2275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Atendimentos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Setembro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2024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Outubro</a:t>
                      </a:r>
                    </a:p>
                    <a:p>
                      <a:pPr algn="ctr"/>
                      <a:r>
                        <a:rPr lang="pt-B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Novembro</a:t>
                      </a:r>
                    </a:p>
                    <a:p>
                      <a:pPr algn="ctr"/>
                      <a:r>
                        <a:rPr lang="pt-BR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Dezembro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850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PSIQUIATRIA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PEDIATRIA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ODONTOLOGIA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47101"/>
                  </a:ext>
                </a:extLst>
              </a:tr>
              <a:tr h="964396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Av. ant. : 143</a:t>
                      </a:r>
                    </a:p>
                    <a:p>
                      <a:pPr algn="ctr"/>
                      <a:r>
                        <a:rPr lang="pt-BR" dirty="0"/>
                        <a:t>PA: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Av. ant. : 148</a:t>
                      </a:r>
                    </a:p>
                    <a:p>
                      <a:pPr algn="ctr"/>
                      <a:r>
                        <a:rPr lang="pt-BR" dirty="0"/>
                        <a:t>PA: 1</a:t>
                      </a:r>
                    </a:p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Av. ant. : 134</a:t>
                      </a:r>
                    </a:p>
                    <a:p>
                      <a:pPr algn="ctr"/>
                      <a:r>
                        <a:rPr lang="pt-BR" dirty="0"/>
                        <a:t>PA: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Av. ant. : 93</a:t>
                      </a:r>
                    </a:p>
                    <a:p>
                      <a:pPr algn="ctr"/>
                      <a:r>
                        <a:rPr lang="pt-BR" dirty="0"/>
                        <a:t>PA: 1</a:t>
                      </a:r>
                    </a:p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513</a:t>
                      </a:r>
                    </a:p>
                    <a:p>
                      <a:pPr algn="ctr"/>
                      <a:r>
                        <a:rPr lang="pt-BR"/>
                        <a:t>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9965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260649"/>
            <a:ext cx="9144000" cy="1023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CENTRO DE ESPECIALIDADES MÉDICAS</a:t>
            </a:r>
            <a:br>
              <a:rPr lang="pt-BR" sz="2400" dirty="0">
                <a:solidFill>
                  <a:srgbClr val="002060"/>
                </a:solidFill>
                <a:latin typeface="Arial Black" pitchFamily="34" charset="0"/>
              </a:rPr>
            </a:br>
            <a:endParaRPr lang="pt-BR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9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03FA970-596D-4FFB-9FA1-1410350C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980316"/>
          </a:xfrm>
        </p:spPr>
        <p:txBody>
          <a:bodyPr/>
          <a:lstStyle/>
          <a:p>
            <a:pPr algn="ctr"/>
            <a:br>
              <a:rPr lang="pt-B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Atenção Básica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656699-68A6-4B42-896D-D9B8A94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85C47B-5832-443C-8407-48D9C15A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3604E540-1FAE-0CE8-3F6B-FFC2783E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67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rgbClr val="002060"/>
                </a:solidFill>
                <a:latin typeface="Arial Black" pitchFamily="34" charset="0"/>
              </a:rPr>
              <a:t>   Horários de Funcionamento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78157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UBS José Pereira de Melo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16288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De Segunda a sexta </a:t>
            </a:r>
          </a:p>
          <a:p>
            <a:pPr marL="0" indent="0">
              <a:buNone/>
            </a:pPr>
            <a:r>
              <a:rPr lang="pt-BR" sz="2400" dirty="0"/>
              <a:t> 07:00hs as 16:00hs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Noturno de 15 em 15 dias com agendamento prévio.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10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u="sng" dirty="0"/>
              <a:t>ANEXOS RURAIS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953491" y="2276872"/>
          <a:ext cx="8229600" cy="397192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Comunidade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Segunda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Terça 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Quarta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Quinta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Sexta 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Socorro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Macaúbas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Grotão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Serra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Turvo</a:t>
                      </a: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08:00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11:00</a:t>
                      </a:r>
                      <a:endParaRPr lang="pt-BR" sz="15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</a:endParaRP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500" dirty="0">
                          <a:effectLst/>
                        </a:rPr>
                        <a:t> </a:t>
                      </a:r>
                    </a:p>
                  </a:txBody>
                  <a:tcPr marL="77932" marR="77932" marT="38966" marB="3896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1" y="2761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50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Pedro Domingos Machado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Segunda a Sexta </a:t>
            </a:r>
          </a:p>
          <a:p>
            <a:pPr marL="0" indent="0">
              <a:buNone/>
            </a:pPr>
            <a:r>
              <a:rPr lang="pt-BR" dirty="0"/>
              <a:t>UBS Pedro domingos: 07:00hs as 17:00hs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Terça feira Noturno :17:00hs as 20:00hs</a:t>
            </a:r>
          </a:p>
          <a:p>
            <a:pPr marL="0" indent="0">
              <a:buNone/>
            </a:pPr>
            <a:r>
              <a:rPr lang="pt-BR" dirty="0"/>
              <a:t>(Saúde do Trabalhador)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Quinta feira : 17:00hs as 20:00hs </a:t>
            </a:r>
          </a:p>
          <a:p>
            <a:pPr marL="0" indent="0">
              <a:buNone/>
            </a:pPr>
            <a:r>
              <a:rPr lang="pt-BR" dirty="0"/>
              <a:t>(Acupuntura)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87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Terezinha </a:t>
            </a:r>
            <a:r>
              <a:rPr lang="pt-BR" dirty="0" err="1">
                <a:solidFill>
                  <a:srgbClr val="002060"/>
                </a:solidFill>
                <a:latin typeface="Arial Black" pitchFamily="34" charset="0"/>
              </a:rPr>
              <a:t>Rattis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Segunda à Sexta</a:t>
            </a:r>
          </a:p>
          <a:p>
            <a:pPr marL="0" indent="0">
              <a:buNone/>
            </a:pPr>
            <a:r>
              <a:rPr lang="pt-BR" dirty="0"/>
              <a:t>07:00hs as 16:00hS</a:t>
            </a:r>
          </a:p>
          <a:p>
            <a:pPr marL="0" indent="0">
              <a:buNone/>
            </a:pPr>
            <a:r>
              <a:rPr lang="pt-BR" dirty="0"/>
              <a:t>Sala de vacina: 07:00hs as 12:00hs</a:t>
            </a:r>
          </a:p>
          <a:p>
            <a:pPr marL="0" indent="0">
              <a:buNone/>
            </a:pPr>
            <a:r>
              <a:rPr lang="pt-BR" dirty="0"/>
              <a:t>                                         13:00hs as 15:30hs</a:t>
            </a:r>
          </a:p>
          <a:p>
            <a:pPr marL="0" indent="0">
              <a:buNone/>
            </a:pPr>
            <a:r>
              <a:rPr lang="pt-BR" dirty="0"/>
              <a:t>Noturno todas as quintas-feiras</a:t>
            </a:r>
          </a:p>
          <a:p>
            <a:pPr marL="0" indent="0">
              <a:buNone/>
            </a:pPr>
            <a:r>
              <a:rPr lang="pt-BR" dirty="0"/>
              <a:t>16:00hs às 18:30hs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65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Ações Atenção Básica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97280" y="861848"/>
          <a:ext cx="10058400" cy="5447187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0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Atividades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Pedro Domingos Machado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Terezinha </a:t>
                      </a:r>
                      <a:r>
                        <a:rPr lang="pt-BR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Rattis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Jose Pereira de Melo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Total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Sagona Book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Atendimento Enfermeiros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782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/>
                        <a:t>299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436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1.517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Sagona Book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Atendimento Médico 40 HS 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3.728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/>
                        <a:t>1.527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1.635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6.890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71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agona Book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Atendimento Médico 30 HS </a:t>
                      </a:r>
                      <a:endParaRPr lang="pt-BR" sz="16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198 + 263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461</a:t>
                      </a:r>
                      <a:endParaRPr lang="pt-BR" sz="1600" b="1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Sagona Book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Visitas Domiciliares ACS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8.384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8.606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2.806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19.796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Sagona Book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 Book"/>
                        </a:rPr>
                        <a:t>Atendimento Odontológico</a:t>
                      </a:r>
                      <a:endParaRPr lang="pt-BR" sz="1400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232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358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276</a:t>
                      </a: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866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</a:txBody>
                  <a:tcPr marL="75156" marR="75156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Técnico de enfermagem</a:t>
                      </a:r>
                    </a:p>
                  </a:txBody>
                  <a:tcPr marL="76554" marR="76554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1.866</a:t>
                      </a:r>
                    </a:p>
                  </a:txBody>
                  <a:tcPr marL="76554" marR="76554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2.035</a:t>
                      </a:r>
                    </a:p>
                  </a:txBody>
                  <a:tcPr marL="76554" marR="76554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1.566</a:t>
                      </a:r>
                    </a:p>
                  </a:txBody>
                  <a:tcPr marL="76554" marR="76554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5.467</a:t>
                      </a:r>
                      <a:endParaRPr lang="pt-BR" sz="1600" b="1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</a:endParaRPr>
                    </a:p>
                  </a:txBody>
                  <a:tcPr marL="76554" marR="76554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1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CINSC (Consórcio Intermunicipal de Saúde)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7170"/>
              </p:ext>
            </p:extLst>
          </p:nvPr>
        </p:nvGraphicFramePr>
        <p:xfrm>
          <a:off x="3355522" y="2130880"/>
          <a:ext cx="5445578" cy="3559626"/>
        </p:xfrm>
        <a:graphic>
          <a:graphicData uri="http://schemas.openxmlformats.org/drawingml/2006/table">
            <a:tbl>
              <a:tblPr/>
              <a:tblGrid>
                <a:gridCol w="25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27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03° QUADRIMESTRE</a:t>
                      </a:r>
                      <a:r>
                        <a:rPr lang="pt-BR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CONSÓRCIO 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SETEMBRO/2024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R$327.383,61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OUTUBRO/2024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R$352.560,19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NOVEMBRO/2024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R$238.078,57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DEZEMBRO/2024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R$249.874,10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dirty="0">
                          <a:effectLst/>
                          <a:latin typeface="Calibri"/>
                        </a:rPr>
                        <a:t>Total</a:t>
                      </a:r>
                      <a:r>
                        <a:rPr lang="pt-BR" sz="1400" b="0" baseline="0" dirty="0">
                          <a:effectLst/>
                          <a:latin typeface="Calibri"/>
                        </a:rPr>
                        <a:t> 03° QUADRIMESTRE</a:t>
                      </a:r>
                      <a:endParaRPr lang="pt-BR" sz="1400" b="0" dirty="0">
                        <a:effectLst/>
                        <a:latin typeface="Calibri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R$ 1.167.896,47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9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879866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Black" pitchFamily="34" charset="0"/>
              </a:rPr>
              <a:t>PROTESE DENTÁRIA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33441"/>
              </p:ext>
            </p:extLst>
          </p:nvPr>
        </p:nvGraphicFramePr>
        <p:xfrm>
          <a:off x="1487488" y="2420889"/>
          <a:ext cx="8640960" cy="113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66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SETEMBRO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OUTUBRO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NOVEMBRO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4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97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4298" y="156920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  <a:t>IMUNIZAÇÃO</a:t>
            </a:r>
            <a:br>
              <a:rPr lang="pt-BR" sz="4400" dirty="0"/>
            </a:b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246" y="306898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Consolidado Imunização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695657"/>
              </p:ext>
            </p:extLst>
          </p:nvPr>
        </p:nvGraphicFramePr>
        <p:xfrm>
          <a:off x="0" y="0"/>
          <a:ext cx="12192000" cy="6858006"/>
        </p:xfrm>
        <a:graphic>
          <a:graphicData uri="http://schemas.openxmlformats.org/drawingml/2006/table">
            <a:tbl>
              <a:tblPr/>
              <a:tblGrid>
                <a:gridCol w="246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75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Imunobiologicos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Setembro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Outubro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Novembro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Dezembro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Total 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Anti-rábica</a:t>
                      </a:r>
                      <a:r>
                        <a:rPr lang="pt-BR" sz="1400" baseline="0" dirty="0">
                          <a:effectLst/>
                        </a:rPr>
                        <a:t> humana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07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Anti-rábica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BCG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DUPLA ADULTO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121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DTP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Dtpa</a:t>
                      </a:r>
                      <a:r>
                        <a:rPr lang="pt-BR" sz="1400" baseline="0" dirty="0">
                          <a:effectLst/>
                        </a:rPr>
                        <a:t> Adulto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Febre Amarela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Hepatite  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Hepatite</a:t>
                      </a:r>
                      <a:r>
                        <a:rPr lang="pt-BR" sz="1400" baseline="0" dirty="0">
                          <a:effectLst/>
                        </a:rPr>
                        <a:t> B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HPV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Influenza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Meningocócica C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Meningo</a:t>
                      </a:r>
                      <a:r>
                        <a:rPr lang="pt-BR" sz="1400" dirty="0">
                          <a:effectLst/>
                        </a:rPr>
                        <a:t> ACWY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Pentavalente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Pneumo</a:t>
                      </a:r>
                      <a:r>
                        <a:rPr lang="pt-BR" sz="1400" dirty="0">
                          <a:effectLst/>
                        </a:rPr>
                        <a:t> 10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Pneumo</a:t>
                      </a:r>
                      <a:r>
                        <a:rPr lang="pt-BR" sz="1400" dirty="0">
                          <a:effectLst/>
                        </a:rPr>
                        <a:t> 23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02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Pneumo</a:t>
                      </a:r>
                      <a:r>
                        <a:rPr lang="pt-BR" sz="1400" baseline="0" dirty="0">
                          <a:effectLst/>
                        </a:rPr>
                        <a:t> 13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48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Polio</a:t>
                      </a:r>
                      <a:r>
                        <a:rPr lang="pt-BR" sz="1400" dirty="0">
                          <a:effectLst/>
                        </a:rPr>
                        <a:t> Inativa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69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234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5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/>
              <a:t>Resumo de Consolidado Imunização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98506"/>
              </p:ext>
            </p:extLst>
          </p:nvPr>
        </p:nvGraphicFramePr>
        <p:xfrm>
          <a:off x="609600" y="692696"/>
          <a:ext cx="10972800" cy="4499786"/>
        </p:xfrm>
        <a:graphic>
          <a:graphicData uri="http://schemas.openxmlformats.org/drawingml/2006/table">
            <a:tbl>
              <a:tblPr/>
              <a:tblGrid>
                <a:gridCol w="222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824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Imunobiologicos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Setembro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Outubro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Novembro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Dezembro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agona Book"/>
                        </a:rPr>
                        <a:t>Total 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Polio</a:t>
                      </a:r>
                      <a:r>
                        <a:rPr lang="pt-BR" sz="1400" dirty="0">
                          <a:effectLst/>
                        </a:rPr>
                        <a:t> oral 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Rotavirus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Triviral</a:t>
                      </a:r>
                      <a:endParaRPr lang="pt-BR" sz="1400" dirty="0">
                        <a:effectLst/>
                      </a:endParaRP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78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Varicela 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Coronavac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0208" marR="100208" marT="37578" marB="375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Pfizer Bivalente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Pfizer</a:t>
                      </a:r>
                      <a:r>
                        <a:rPr lang="pt-BR" sz="1400" baseline="0" dirty="0">
                          <a:effectLst/>
                        </a:rPr>
                        <a:t> </a:t>
                      </a:r>
                      <a:r>
                        <a:rPr lang="pt-BR" sz="1400" baseline="0" dirty="0" err="1">
                          <a:effectLst/>
                        </a:rPr>
                        <a:t>Ped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Pfizer</a:t>
                      </a:r>
                      <a:r>
                        <a:rPr lang="pt-BR" sz="1400" baseline="0" dirty="0">
                          <a:effectLst/>
                        </a:rPr>
                        <a:t> Baby</a:t>
                      </a:r>
                      <a:endParaRPr lang="pt-BR" sz="1400" dirty="0">
                        <a:effectLst/>
                      </a:endParaRP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Pfizer Adulto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Total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301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278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415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326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1.320</a:t>
                      </a:r>
                    </a:p>
                  </a:txBody>
                  <a:tcPr marL="102072" marR="102072" marT="38277" marB="3827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366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04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8715" y="971583"/>
            <a:ext cx="10363200" cy="1470025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/>
              <a:t>RELATÓRIO</a:t>
            </a:r>
            <a:br>
              <a:rPr lang="pt-BR" sz="6000" b="1" dirty="0"/>
            </a:br>
            <a:r>
              <a:rPr lang="pt-BR" sz="6000" b="1" dirty="0"/>
              <a:t> 3º QUADRIMESTRE 2024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2843" y="2666328"/>
            <a:ext cx="8534400" cy="17526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Saúde da mulher</a:t>
            </a:r>
          </a:p>
        </p:txBody>
      </p:sp>
      <p:pic>
        <p:nvPicPr>
          <p:cNvPr id="21506" name="Picture 2" descr="A Atenção Primária à Saúde vem atuando e permanece comprometida com o  enfrentamento do COVID-19 – Extrema 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21" y="4149080"/>
            <a:ext cx="3667243" cy="19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5" name="Picture 11" descr="C:\Users\Juliana\Desktop\e-sus_webpalest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13" y="4336314"/>
            <a:ext cx="3552395" cy="17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82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E2C32-142A-464A-8D7B-ECE5ABAC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95" y="978297"/>
            <a:ext cx="10972800" cy="129128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MAMOGRAFIA POR IDADE</a:t>
            </a:r>
            <a:br>
              <a:rPr lang="pt-BR" dirty="0"/>
            </a:br>
            <a:r>
              <a:rPr lang="pt-BR" dirty="0"/>
              <a:t>3º QUADRIMESTRE- 2024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7BFBF6B-7E88-422A-9DC5-241D6454B9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751" y="2564904"/>
          <a:ext cx="11151029" cy="248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72">
                  <a:extLst>
                    <a:ext uri="{9D8B030D-6E8A-4147-A177-3AD203B41FA5}">
                      <a16:colId xmlns:a16="http://schemas.microsoft.com/office/drawing/2014/main" val="189480163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9718973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4459364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867392165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554067025"/>
                    </a:ext>
                  </a:extLst>
                </a:gridCol>
                <a:gridCol w="1330321">
                  <a:extLst>
                    <a:ext uri="{9D8B030D-6E8A-4147-A177-3AD203B41FA5}">
                      <a16:colId xmlns:a16="http://schemas.microsoft.com/office/drawing/2014/main" val="1779219077"/>
                    </a:ext>
                  </a:extLst>
                </a:gridCol>
              </a:tblGrid>
              <a:tr h="981604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ABAIXO DE 40 ANOS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 40 a 49 ANOS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DE 50 A 69 ANOS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ACIMA DE 69 ANOS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TOTAL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593768430"/>
                  </a:ext>
                </a:extLst>
              </a:tr>
              <a:tr h="740202">
                <a:tc>
                  <a:txBody>
                    <a:bodyPr/>
                    <a:lstStyle/>
                    <a:p>
                      <a:r>
                        <a:rPr lang="pt-BR" sz="2000" dirty="0"/>
                        <a:t>MAMOGRAFIA DE ROTINA 2024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0231939"/>
                  </a:ext>
                </a:extLst>
              </a:tr>
              <a:tr h="740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7867163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F0730AC-82BC-461C-A886-175F512E8481}"/>
              </a:ext>
            </a:extLst>
          </p:cNvPr>
          <p:cNvSpPr txBox="1">
            <a:spLocks/>
          </p:cNvSpPr>
          <p:nvPr/>
        </p:nvSpPr>
        <p:spPr>
          <a:xfrm>
            <a:off x="996256" y="332656"/>
            <a:ext cx="10586144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89684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PREVENTIVOS </a:t>
            </a:r>
            <a:br>
              <a:rPr lang="pt-BR" dirty="0"/>
            </a:br>
            <a:r>
              <a:rPr lang="pt-BR" dirty="0"/>
              <a:t>3º QUADRIMESTRE- 2024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843369"/>
              </p:ext>
            </p:extLst>
          </p:nvPr>
        </p:nvGraphicFramePr>
        <p:xfrm>
          <a:off x="2063552" y="1988840"/>
          <a:ext cx="8352928" cy="414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892473396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659358907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UBS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968218698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pt-BR" dirty="0"/>
                        <a:t>PSF</a:t>
                      </a:r>
                      <a:r>
                        <a:rPr lang="pt-BR" baseline="0" dirty="0"/>
                        <a:t> TEREZINHA RATTIS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83438817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pt-BR" dirty="0"/>
                        <a:t>PSF PEDRO DOMINGOS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5608698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pt-BR" dirty="0"/>
                        <a:t>PSF JOSÉ PEREIRA DE MELO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5574169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61242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54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274B5-9103-4AB3-AF44-002B5F57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179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ATENDIMENTOS  3º QUADRIMESTRE 2023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7AB31E1-043D-474E-983C-0D93C798D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650180"/>
              </p:ext>
            </p:extLst>
          </p:nvPr>
        </p:nvGraphicFramePr>
        <p:xfrm>
          <a:off x="0" y="1126436"/>
          <a:ext cx="12192000" cy="573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5873">
                  <a:extLst>
                    <a:ext uri="{9D8B030D-6E8A-4147-A177-3AD203B41FA5}">
                      <a16:colId xmlns:a16="http://schemas.microsoft.com/office/drawing/2014/main" val="4146003071"/>
                    </a:ext>
                  </a:extLst>
                </a:gridCol>
                <a:gridCol w="5826127">
                  <a:extLst>
                    <a:ext uri="{9D8B030D-6E8A-4147-A177-3AD203B41FA5}">
                      <a16:colId xmlns:a16="http://schemas.microsoft.com/office/drawing/2014/main" val="1115384303"/>
                    </a:ext>
                  </a:extLst>
                </a:gridCol>
              </a:tblGrid>
              <a:tr h="656795">
                <a:tc>
                  <a:txBody>
                    <a:bodyPr/>
                    <a:lstStyle/>
                    <a:p>
                      <a:r>
                        <a:rPr lang="pt-BR" sz="2800" dirty="0"/>
                        <a:t>Atendimentos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3º </a:t>
                      </a:r>
                      <a:r>
                        <a:rPr lang="pt-BR" sz="2800" dirty="0" err="1"/>
                        <a:t>quadr</a:t>
                      </a:r>
                      <a:r>
                        <a:rPr lang="pt-BR" sz="2800" dirty="0"/>
                        <a:t>. 2024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16252470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Pré-natal (Dr. Murilo)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393                 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405537"/>
                  </a:ext>
                </a:extLst>
              </a:tr>
              <a:tr h="1133998">
                <a:tc>
                  <a:txBody>
                    <a:bodyPr/>
                    <a:lstStyle/>
                    <a:p>
                      <a:r>
                        <a:rPr lang="pt-BR" sz="2800" b="1" dirty="0"/>
                        <a:t>Consultas de Puerpério(Dr. Murilo)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2542348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Inserções DIU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27270081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Ultrassom revisão de DIU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63                                                                                                                                                   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706751760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PROMAI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9804459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VIVA MULHER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057524356"/>
                  </a:ext>
                </a:extLst>
              </a:tr>
              <a:tr h="656795">
                <a:tc>
                  <a:txBody>
                    <a:bodyPr/>
                    <a:lstStyle/>
                    <a:p>
                      <a:r>
                        <a:rPr lang="pt-BR" sz="2800" b="1" dirty="0"/>
                        <a:t>BUSCANDO VIDAS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1437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274B5-9103-4AB3-AF44-002B5F57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179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ATENDIMENTOS  3º QUADRIMESTRE 2023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7AB31E1-043D-474E-983C-0D93C798D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151480"/>
              </p:ext>
            </p:extLst>
          </p:nvPr>
        </p:nvGraphicFramePr>
        <p:xfrm>
          <a:off x="889102" y="1344151"/>
          <a:ext cx="10413795" cy="442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080">
                  <a:extLst>
                    <a:ext uri="{9D8B030D-6E8A-4147-A177-3AD203B41FA5}">
                      <a16:colId xmlns:a16="http://schemas.microsoft.com/office/drawing/2014/main" val="4146003071"/>
                    </a:ext>
                  </a:extLst>
                </a:gridCol>
                <a:gridCol w="5161715">
                  <a:extLst>
                    <a:ext uri="{9D8B030D-6E8A-4147-A177-3AD203B41FA5}">
                      <a16:colId xmlns:a16="http://schemas.microsoft.com/office/drawing/2014/main" val="1115384303"/>
                    </a:ext>
                  </a:extLst>
                </a:gridCol>
              </a:tblGrid>
              <a:tr h="776166">
                <a:tc>
                  <a:txBody>
                    <a:bodyPr/>
                    <a:lstStyle/>
                    <a:p>
                      <a:r>
                        <a:rPr lang="pt-BR" sz="2800" dirty="0"/>
                        <a:t>ATENDIMENTOS DRA. ALESSANDRA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3º QUADR. 2024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16252470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r>
                        <a:rPr lang="pt-BR" sz="2800" b="1" dirty="0"/>
                        <a:t>CONSULTAS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280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405537"/>
                  </a:ext>
                </a:extLst>
              </a:tr>
              <a:tr h="892921">
                <a:tc>
                  <a:txBody>
                    <a:bodyPr/>
                    <a:lstStyle/>
                    <a:p>
                      <a:r>
                        <a:rPr lang="pt-BR" sz="2800" b="1" dirty="0"/>
                        <a:t>ACUPUNTURA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223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2542348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r>
                        <a:rPr lang="pt-BR" sz="2800" b="1" dirty="0"/>
                        <a:t>AURICULOTERAPIA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27270081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endParaRPr lang="pt-BR" sz="2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706751760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endParaRPr lang="pt-BR" sz="2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9804459"/>
                  </a:ext>
                </a:extLst>
              </a:tr>
              <a:tr h="517167">
                <a:tc>
                  <a:txBody>
                    <a:bodyPr/>
                    <a:lstStyle/>
                    <a:p>
                      <a:endParaRPr lang="pt-BR" sz="2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1437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686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4298" y="156920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9200" b="1" dirty="0" err="1">
                <a:solidFill>
                  <a:schemeClr val="accent6">
                    <a:lumMod val="75000"/>
                  </a:schemeClr>
                </a:solidFill>
              </a:rPr>
              <a:t>Assitência</a:t>
            </a:r>
            <a: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  <a:t> Social</a:t>
            </a:r>
            <a:br>
              <a:rPr lang="pt-BR" sz="9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4400" b="1" dirty="0" err="1">
                <a:solidFill>
                  <a:schemeClr val="accent6">
                    <a:lumMod val="75000"/>
                  </a:schemeClr>
                </a:solidFill>
              </a:rPr>
              <a:t>Gildite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pt-BR" sz="4400" dirty="0"/>
            </a:b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246" y="306898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CIRURGIAS ELETIVAS DE CAMPANHAS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29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 typeface="Arial" charset="0"/>
              <a:buChar char="•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40B482A-67C3-A783-0D54-355201F33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41296"/>
              </p:ext>
            </p:extLst>
          </p:nvPr>
        </p:nvGraphicFramePr>
        <p:xfrm>
          <a:off x="1245476" y="1968856"/>
          <a:ext cx="9748105" cy="4121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116">
                  <a:extLst>
                    <a:ext uri="{9D8B030D-6E8A-4147-A177-3AD203B41FA5}">
                      <a16:colId xmlns:a16="http://schemas.microsoft.com/office/drawing/2014/main" val="4190573722"/>
                    </a:ext>
                  </a:extLst>
                </a:gridCol>
                <a:gridCol w="4473226">
                  <a:extLst>
                    <a:ext uri="{9D8B030D-6E8A-4147-A177-3AD203B41FA5}">
                      <a16:colId xmlns:a16="http://schemas.microsoft.com/office/drawing/2014/main" val="3380682046"/>
                    </a:ext>
                  </a:extLst>
                </a:gridCol>
                <a:gridCol w="4248763">
                  <a:extLst>
                    <a:ext uri="{9D8B030D-6E8A-4147-A177-3AD203B41FA5}">
                      <a16:colId xmlns:a16="http://schemas.microsoft.com/office/drawing/2014/main" val="89465267"/>
                    </a:ext>
                  </a:extLst>
                </a:gridCol>
              </a:tblGrid>
              <a:tr h="3916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CIRURGIAS SUS 3º QUADRIMESTRE DE 2024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82596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TIPO DE CIRURGIA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QUANTIDADE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561252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CATARATA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567651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LAQUEADURA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022772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ARTROPLASTIA DE QUADRIL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1406651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VARIZES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1133452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SINDROME DO TUNEL DO CARPO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2131905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AMIGDALECTOMIA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52631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ADENOIDECTOMIA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9698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HISTERECTOMIA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205104"/>
                  </a:ext>
                </a:extLst>
              </a:tr>
              <a:tr h="37301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39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9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F859C56-C35F-7466-21CE-A6E7D837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E19EE0-E0EB-D627-43CC-789257EB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5920F5F-AB54-6188-8A72-9112FB512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75988"/>
              </p:ext>
            </p:extLst>
          </p:nvPr>
        </p:nvGraphicFramePr>
        <p:xfrm>
          <a:off x="1282262" y="792709"/>
          <a:ext cx="9080936" cy="2286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622">
                  <a:extLst>
                    <a:ext uri="{9D8B030D-6E8A-4147-A177-3AD203B41FA5}">
                      <a16:colId xmlns:a16="http://schemas.microsoft.com/office/drawing/2014/main" val="1013005695"/>
                    </a:ext>
                  </a:extLst>
                </a:gridCol>
                <a:gridCol w="3026622">
                  <a:extLst>
                    <a:ext uri="{9D8B030D-6E8A-4147-A177-3AD203B41FA5}">
                      <a16:colId xmlns:a16="http://schemas.microsoft.com/office/drawing/2014/main" val="654609765"/>
                    </a:ext>
                  </a:extLst>
                </a:gridCol>
                <a:gridCol w="3027692">
                  <a:extLst>
                    <a:ext uri="{9D8B030D-6E8A-4147-A177-3AD203B41FA5}">
                      <a16:colId xmlns:a16="http://schemas.microsoft.com/office/drawing/2014/main" val="2597031176"/>
                    </a:ext>
                  </a:extLst>
                </a:gridCol>
              </a:tblGrid>
              <a:tr h="76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PSF TEREZINHA RATTIS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SUPLEMENTOS DISTRIBUIDOS: 1.028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NUMERO DE PACIENTES ATENDIDOS :41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9520076"/>
                  </a:ext>
                </a:extLst>
              </a:tr>
              <a:tr h="76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PSF RURAL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SUPLEMENTOS DISTRIBUIDOS: 1.827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NUMERO DE PACIENTES ATENDIDOS :30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622221"/>
                  </a:ext>
                </a:extLst>
              </a:tr>
              <a:tr h="76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</a:rPr>
                        <a:t>PSF PEDRO DOMINGOS</a:t>
                      </a:r>
                      <a:endParaRPr lang="pt-B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SUPLEMENTOS DISTRIBUIDOS: 1.442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NUMERO DE PACIENTES ATENDIDOS: 22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2308288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1B9C809-078D-5A29-FEA2-B49E35C27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85942"/>
              </p:ext>
            </p:extLst>
          </p:nvPr>
        </p:nvGraphicFramePr>
        <p:xfrm>
          <a:off x="1282261" y="3641724"/>
          <a:ext cx="9080936" cy="1907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0468">
                  <a:extLst>
                    <a:ext uri="{9D8B030D-6E8A-4147-A177-3AD203B41FA5}">
                      <a16:colId xmlns:a16="http://schemas.microsoft.com/office/drawing/2014/main" val="2206599746"/>
                    </a:ext>
                  </a:extLst>
                </a:gridCol>
                <a:gridCol w="4540468">
                  <a:extLst>
                    <a:ext uri="{9D8B030D-6E8A-4147-A177-3AD203B41FA5}">
                      <a16:colId xmlns:a16="http://schemas.microsoft.com/office/drawing/2014/main" val="272448923"/>
                    </a:ext>
                  </a:extLst>
                </a:gridCol>
              </a:tblGrid>
              <a:tr h="470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</a:rPr>
                        <a:t>ECAMINHAMENTOS PARA CAPS</a:t>
                      </a:r>
                      <a:endParaRPr lang="pt-BR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802485"/>
                  </a:ext>
                </a:extLst>
              </a:tr>
              <a:tr h="965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</a:rPr>
                        <a:t>ENCAMINHAMENTOS PARA INTERNAÇÃO PARA TRATAR DE DEPEDENCIA QUIMICA</a:t>
                      </a:r>
                      <a:endParaRPr lang="pt-BR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</a:rPr>
                        <a:t>02</a:t>
                      </a:r>
                      <a:endParaRPr lang="pt-BR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437666"/>
                  </a:ext>
                </a:extLst>
              </a:tr>
              <a:tr h="470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</a:rPr>
                        <a:t>VISITAS DOMICILIARES</a:t>
                      </a:r>
                      <a:endParaRPr lang="pt-BR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4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44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14B27F0-6902-49C2-942E-1B705CBA1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37" y="94761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>
                <a:solidFill>
                  <a:schemeClr val="accent6">
                    <a:lumMod val="75000"/>
                  </a:schemeClr>
                </a:solidFill>
              </a:rPr>
              <a:t>Oxigenoterapia</a:t>
            </a:r>
          </a:p>
        </p:txBody>
      </p:sp>
      <p:pic>
        <p:nvPicPr>
          <p:cNvPr id="9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54DC1246-546B-EE01-3543-F68F3F6D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021" y="301043"/>
            <a:ext cx="5535032" cy="24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950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134" y="340834"/>
            <a:ext cx="10058400" cy="1450757"/>
          </a:xfrm>
        </p:spPr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OXIGENOTERAPIA 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i="1" dirty="0"/>
              <a:t> 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 Atualmente temos </a:t>
            </a:r>
            <a:r>
              <a:rPr lang="pt-BR" dirty="0">
                <a:solidFill>
                  <a:srgbClr val="FF0000"/>
                </a:solidFill>
              </a:rPr>
              <a:t>21 </a:t>
            </a:r>
            <a:r>
              <a:rPr lang="pt-BR" dirty="0"/>
              <a:t> pacientes em uso de oxigênio domiciliar na cidade de Capitólio.</a:t>
            </a:r>
          </a:p>
          <a:p>
            <a:pPr algn="just"/>
            <a:r>
              <a:rPr lang="pt-BR" dirty="0"/>
              <a:t> É fornecido de acordo com prescrição medica conforme necessidade de cada paciente.</a:t>
            </a:r>
          </a:p>
          <a:p>
            <a:pPr algn="just"/>
            <a:r>
              <a:rPr lang="pt-BR" dirty="0"/>
              <a:t>O cadastro é feito no Departamento de Saúde e posteriormente acompanhado pela referência.</a:t>
            </a:r>
          </a:p>
          <a:p>
            <a:pPr algn="just"/>
            <a:r>
              <a:rPr lang="pt-BR" dirty="0"/>
              <a:t>O oxigênio para o protocolo de OXIGENOTERAPIA DOMICILIAR,  A PARTIR DE JUNHO/23, SEGUE O PROTOCOLO PADRONIZADO DO MINISTÉRIO DA SAÚDE PARA OXIGENODOMICILIAR CONTÍNUO sendo substituído os cilindros de oxigênio por concentradores elétricos + cilindro resgate para usuários 24h/dia . É  fornecido conforme licitação municipal pela empresa RESPMED  para CONCENTRADORES ELÉTRICOS, pela empresa SOLDATEC para  cilindros para utilização nas ambulâncias (1 </a:t>
            </a:r>
            <a:r>
              <a:rPr lang="pt-BR" sz="2100" dirty="0"/>
              <a:t>m3 1,5</a:t>
            </a:r>
            <a:r>
              <a:rPr lang="pt-BR" dirty="0"/>
              <a:t> m</a:t>
            </a:r>
            <a:r>
              <a:rPr lang="pt-BR" sz="2100" dirty="0"/>
              <a:t>3 e 3,0 m3)</a:t>
            </a:r>
            <a:r>
              <a:rPr lang="pt-BR" dirty="0"/>
              <a:t>.  </a:t>
            </a:r>
          </a:p>
        </p:txBody>
      </p:sp>
      <p:pic>
        <p:nvPicPr>
          <p:cNvPr id="1026" name="Picture 2" descr="C:\Users\Taciana\Desktop\DOCUMENTOS TELA 2019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95" y="495446"/>
            <a:ext cx="170711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92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OXIGENOTERAPIA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PROTOCOLO</a:t>
            </a:r>
            <a:r>
              <a:rPr lang="pt-BR" dirty="0"/>
              <a:t>:</a:t>
            </a:r>
          </a:p>
          <a:p>
            <a:r>
              <a:rPr lang="pt-BR" dirty="0"/>
              <a:t>* O paciente que necessite de Oxigenoterapia, deve apresentar pedido médico com prescrição e justificativa. E os documentos solicitados para o cadastro diretamente na secretaria de saúde ou por contato telefônico com a referência.  O prazo para instalação do equipamento é de 5 dias úteis.</a:t>
            </a:r>
          </a:p>
          <a:p>
            <a:r>
              <a:rPr lang="pt-BR" dirty="0"/>
              <a:t>* Para manutenção do fornecimento de oxigênio o paciente deverá apresentar anualmente:  Documento que confirme a necessidade da manutenção de ODP, em duas vias, para todos os casos.</a:t>
            </a:r>
          </a:p>
          <a:p>
            <a:r>
              <a:rPr lang="pt-BR" dirty="0"/>
              <a:t>* Gasometria arterial realizada durante doença estável e atualizada se possível.</a:t>
            </a:r>
          </a:p>
          <a:p>
            <a:r>
              <a:rPr lang="pt-BR" dirty="0"/>
              <a:t>* São realizadas visitas periódicas de acompanhamento e orientação.</a:t>
            </a:r>
          </a:p>
          <a:p>
            <a:endParaRPr lang="pt-BR" dirty="0"/>
          </a:p>
        </p:txBody>
      </p:sp>
      <p:pic>
        <p:nvPicPr>
          <p:cNvPr id="4" name="Picture 2" descr="C:\Users\Taciana\Desktop\DOCUMENTOS TELA 2019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20" y="363908"/>
            <a:ext cx="170711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96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251838" y="713926"/>
          <a:ext cx="9688324" cy="530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Compra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 locação de cilindros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3° Quadrimestre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 setembro-outubro-novembro-dezembro)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2024 ( valores médios)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VALOR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TOTAL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(REAIS)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 de pacientes </a:t>
                      </a:r>
                      <a:r>
                        <a:rPr lang="pt-BR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que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utilizaram o serviço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 pacientes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 de concentradores em uso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u="none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   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 (LICITADOS)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( 3 PRÓPRIOS DO MUNICIPIO)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R$ 8.115,00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9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6467C73-6011-BE6F-470E-5DA7FD01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4E0C166-CF6B-4CA4-488A-6CBEB47C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1D6FA25-AED4-7ADE-E4E0-504075564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61689"/>
              </p:ext>
            </p:extLst>
          </p:nvPr>
        </p:nvGraphicFramePr>
        <p:xfrm>
          <a:off x="1251838" y="710324"/>
          <a:ext cx="9688324" cy="3650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280">
                  <a:extLst>
                    <a:ext uri="{9D8B030D-6E8A-4147-A177-3AD203B41FA5}">
                      <a16:colId xmlns:a16="http://schemas.microsoft.com/office/drawing/2014/main" val="3536253950"/>
                    </a:ext>
                  </a:extLst>
                </a:gridCol>
                <a:gridCol w="3244807">
                  <a:extLst>
                    <a:ext uri="{9D8B030D-6E8A-4147-A177-3AD203B41FA5}">
                      <a16:colId xmlns:a16="http://schemas.microsoft.com/office/drawing/2014/main" val="1467139494"/>
                    </a:ext>
                  </a:extLst>
                </a:gridCol>
                <a:gridCol w="2393237">
                  <a:extLst>
                    <a:ext uri="{9D8B030D-6E8A-4147-A177-3AD203B41FA5}">
                      <a16:colId xmlns:a16="http://schemas.microsoft.com/office/drawing/2014/main" val="3708005182"/>
                    </a:ext>
                  </a:extLst>
                </a:gridCol>
              </a:tblGrid>
              <a:tr h="3343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OXIGÊNIOS AMBULÂNCIAS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(MAIO – JUNHO – JULHO) – SOLDATEC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 M</a:t>
                      </a:r>
                      <a:r>
                        <a:rPr lang="pt-BR" sz="36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1,5 M</a:t>
                      </a:r>
                      <a:r>
                        <a:rPr lang="pt-BR" sz="32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 M </a:t>
                      </a:r>
                      <a:r>
                        <a:rPr lang="pt-BR" sz="36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981,00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530,00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128,00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034622"/>
                  </a:ext>
                </a:extLst>
              </a:tr>
              <a:tr h="30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u="sng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1800" b="1" u="sng" baseline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1.639,00</a:t>
                      </a:r>
                      <a:endParaRPr lang="pt-BR" sz="1800" b="1" u="sng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1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4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BAAF4DD-A11C-466D-9FED-AABA33B41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Farmácia Básica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3A447FD5-0DAD-4095-A50C-9A72DCB7C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pt-BR" dirty="0" err="1"/>
              <a:t>Marita</a:t>
            </a:r>
            <a:r>
              <a:rPr lang="pt-BR" dirty="0"/>
              <a:t> Lopes da cunha Leonel</a:t>
            </a:r>
          </a:p>
          <a:p>
            <a:pPr algn="r"/>
            <a:r>
              <a:rPr lang="pt-BR" dirty="0"/>
              <a:t>Responsável técnica</a:t>
            </a:r>
          </a:p>
          <a:p>
            <a:pPr algn="r"/>
            <a:r>
              <a:rPr lang="pt-BR" dirty="0"/>
              <a:t>CRF/MG: 11.737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5505E8-4130-441E-BE1B-4DAB973B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550" y="601931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0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8938-23BB-4F6F-ADC6-18F51DD6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Farmácia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1E554-53C4-4722-9CD0-98A652B4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Horário de funcionamento: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Segunda a sexta: 07:00 as 16:00 horas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Farmacêutico ( Farmácia Básica)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 Auxiliares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Dispensação de medicamentos e insumos através de CPF/Cartão do SUS e receita atualizada.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CC1243-0BDB-411B-A253-64D543D2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786162-DF89-46A8-81E2-DF0CE824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4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AD20B-368B-4A25-B253-C296BC7B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856"/>
          </a:xfrm>
        </p:spPr>
        <p:txBody>
          <a:bodyPr/>
          <a:lstStyle/>
          <a:p>
            <a:pPr algn="ctr"/>
            <a:r>
              <a:rPr lang="pt-BR" b="1" dirty="0"/>
              <a:t>Farmácia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A5648-C451-4DD5-8390-E1ADAA5B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2081"/>
            <a:ext cx="10058400" cy="3797012"/>
          </a:xfrm>
        </p:spPr>
        <p:txBody>
          <a:bodyPr/>
          <a:lstStyle/>
          <a:p>
            <a:r>
              <a:rPr lang="pt-BR" dirty="0"/>
              <a:t>Medicamentos Básicos;</a:t>
            </a:r>
          </a:p>
          <a:p>
            <a:r>
              <a:rPr lang="pt-BR" dirty="0"/>
              <a:t>Medicamentos tabagismo;</a:t>
            </a:r>
          </a:p>
          <a:p>
            <a:r>
              <a:rPr lang="pt-BR" dirty="0"/>
              <a:t>Medicamentos – saúde da mulher</a:t>
            </a:r>
          </a:p>
          <a:p>
            <a:r>
              <a:rPr lang="pt-BR" dirty="0"/>
              <a:t>Medicamentos e insumos diabetes;</a:t>
            </a:r>
          </a:p>
          <a:p>
            <a:r>
              <a:rPr lang="pt-BR" dirty="0">
                <a:solidFill>
                  <a:schemeClr val="tx1"/>
                </a:solidFill>
              </a:rPr>
              <a:t>Medicamentos Estratégicos </a:t>
            </a:r>
          </a:p>
          <a:p>
            <a:r>
              <a:rPr lang="pt-BR" dirty="0">
                <a:solidFill>
                  <a:schemeClr val="tx1"/>
                </a:solidFill>
              </a:rPr>
              <a:t>Medicamentos Especializados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9E0595-4246-44F7-B775-E2127D0C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B3F1EB-0D9C-43C2-A3C6-E27DBD30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03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0DCC-8823-4E24-8CF8-FC5D210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Componente Básico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8F05F9-0F4E-4C52-840A-CCC1AF53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357"/>
            <a:ext cx="10058400" cy="44881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composto por medicamentos e insumos destinados à Atenção Primária à Saúde, satisfazendo as necessidades prioritárias de cuidados da saúde da população. São destinados ao tratamento de condições como a Hipertensão, Diabetes, Infecções e outras.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Medicamentos Básicos são financiados com recurso tripartite (federal, estadual e municipal) e em Minas Gerais são adquiridos pelos municípios com cooperação do Estado.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da relação Municipal de Medicamentos Essenciais (REMUME)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e Insumos do Programa Saúde da Mulher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e Insumos para o Tratamento do Diabetes Mellitus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para o combate de Tabagismo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B75BE0-DD2A-4F7A-8406-8C9547C3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A8176E-B30C-4CD6-8FAE-78E345D4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Ligue Saúde 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29597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72427-3D5F-40F2-8DEC-9748AA5C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Componente Estratégicos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E4B4D-8D7D-44A2-87E1-15C8F4D4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737361"/>
            <a:ext cx="10325170" cy="464666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aqueles utilizados contra doenças que configuram problemas de saúde pública, com impacto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sócio-econômico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importante cujo controle e tratamento tenham protocolos e normas estabelecidas.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Esquistossomose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Hanseníase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Leishmaniose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Sífilis e outras 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Toxoplasmose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Tuberculose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D79712-F688-4FD4-905E-7EF2BB63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29C543-76E8-4550-B078-9A9573E3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2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F2DB2-AAE6-40D4-A21E-85CDAAE6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Medicamentos Especializados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F18E3-B233-44AC-B34C-F92D22AD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1263"/>
          </a:xfrm>
        </p:spPr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 utilizados em doenças raras, de baixa prevalência ou de uso crônico prolongado, com alto custo unitário, cujas linhas de cuidado estão definidas em Protocolos Clínicos e Diretrizes Terapêuticas (PCDT) publicados pelo Ministério da Saúde.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B4CFAE-53DA-41F7-A6CB-ABBFBCA1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EB6331-B1F0-4975-AA3D-3FFA36D1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24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A31D6-F2F2-4C5E-A17B-4E697862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13715-E930-4078-BEF0-DC517654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000" dirty="0">
                <a:solidFill>
                  <a:schemeClr val="accent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Contrapartida Federal: </a:t>
            </a:r>
            <a:r>
              <a:rPr lang="pt-BR" sz="2000" b="1" dirty="0"/>
              <a:t>R$ 5,58 </a:t>
            </a:r>
            <a:r>
              <a:rPr lang="pt-BR" sz="2000" i="1" dirty="0"/>
              <a:t>per capta/ano (</a:t>
            </a:r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sz="2000" dirty="0">
                <a:solidFill>
                  <a:schemeClr val="tx1"/>
                </a:solidFill>
                <a:hlinkClick r:id="rId3"/>
              </a:rPr>
              <a:t>Portaria de Consolidação GM/MS nº 6, de 28 de setembro de 2017</a:t>
            </a:r>
            <a:r>
              <a:rPr lang="pt-BR" sz="2000" dirty="0">
                <a:solidFill>
                  <a:schemeClr val="tx1"/>
                </a:solidFill>
              </a:rPr>
              <a:t>).</a:t>
            </a:r>
            <a:endParaRPr lang="pt-BR" sz="20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000" i="1" dirty="0"/>
              <a:t>Contrapartida Estadual: </a:t>
            </a:r>
            <a:r>
              <a:rPr lang="pt-BR" sz="2000" b="1" dirty="0"/>
              <a:t>R$ 3,35</a:t>
            </a:r>
            <a:r>
              <a:rPr lang="pt-BR" sz="2000" b="1" i="1" dirty="0"/>
              <a:t> </a:t>
            </a:r>
            <a:r>
              <a:rPr lang="pt-BR" sz="2000" i="1" dirty="0"/>
              <a:t>per capta/ano (</a:t>
            </a:r>
            <a:r>
              <a:rPr lang="pt-BR" sz="2000" b="1" dirty="0"/>
              <a:t>Deliberação CIB-SUS MG Nº 3.043 de 13 de novembro de 2019</a:t>
            </a:r>
            <a:r>
              <a:rPr lang="pt-BR" sz="2000" dirty="0"/>
              <a:t>)</a:t>
            </a:r>
            <a:endParaRPr lang="pt-BR" sz="2000" i="1" dirty="0"/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Contrapartida Municipal: </a:t>
            </a:r>
            <a:r>
              <a:rPr lang="pt-BR" sz="2000" b="1" dirty="0"/>
              <a:t>R$ 2,36 </a:t>
            </a:r>
            <a:r>
              <a:rPr lang="pt-BR" sz="2000" i="1" dirty="0"/>
              <a:t>per capta/ano (</a:t>
            </a:r>
            <a:r>
              <a:rPr lang="pt-BR" sz="2000" dirty="0">
                <a:solidFill>
                  <a:schemeClr val="tx1"/>
                </a:solidFill>
                <a:hlinkClick r:id="rId3"/>
              </a:rPr>
              <a:t>Portaria de Consolidação GM/MS nº 6, de 28 de setembro de 2017</a:t>
            </a:r>
            <a:r>
              <a:rPr lang="pt-BR" sz="2000" dirty="0">
                <a:solidFill>
                  <a:schemeClr val="tx1"/>
                </a:solidFill>
              </a:rPr>
              <a:t>).</a:t>
            </a:r>
            <a:endParaRPr lang="pt-BR" sz="20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2000" i="1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F4C2BB-A95E-4136-948D-AAA145B0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A8DAB5-32A2-4ABC-8733-ABCAB33E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64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4E73D-9535-49F7-8BE2-150BAAB8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monitoramento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A6820-6E5C-4AF5-B356-79AB7CB9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 fontAlgn="base"/>
            <a:r>
              <a:rPr lang="pt-BR" sz="9600" dirty="0">
                <a:solidFill>
                  <a:srgbClr val="FF0000"/>
                </a:solidFill>
              </a:rPr>
              <a:t>SIGAF</a:t>
            </a:r>
            <a:r>
              <a:rPr lang="pt-BR" sz="9600" dirty="0"/>
              <a:t>: </a:t>
            </a:r>
            <a:r>
              <a:rPr lang="pt-BR" sz="9600" b="1" dirty="0"/>
              <a:t>Sistema Integrado de Gerenciamento da Assistência Farmacêutica – </a:t>
            </a:r>
            <a:r>
              <a:rPr lang="pt-BR" sz="9600" b="1" dirty="0" err="1"/>
              <a:t>SiGAF</a:t>
            </a:r>
            <a:r>
              <a:rPr lang="pt-BR" sz="9600" b="1" dirty="0"/>
              <a:t> </a:t>
            </a:r>
          </a:p>
          <a:p>
            <a:pPr algn="ctr" fontAlgn="base"/>
            <a:endParaRPr lang="pt-BR" sz="9600" b="1" dirty="0"/>
          </a:p>
          <a:p>
            <a:pPr algn="ctr">
              <a:buFont typeface="Wingdings" pitchFamily="2" charset="2"/>
              <a:buChar char="Ø"/>
            </a:pPr>
            <a:r>
              <a:rPr lang="pt-BR" sz="9600" dirty="0"/>
              <a:t>transmissor dos dados à Base Nacional de dados de ações e serviços da Assistência Farmacêutica no SUS (BNAFAR)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C792E4-94F0-4598-9F38-EA43E3A7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41E60A-5757-4F65-BB2C-8D9C67D1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01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BABCF-40AE-4B7F-8A65-6D652ABA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34" y="286604"/>
            <a:ext cx="9994145" cy="438326"/>
          </a:xfrm>
        </p:spPr>
        <p:txBody>
          <a:bodyPr>
            <a:normAutofit fontScale="90000"/>
          </a:bodyPr>
          <a:lstStyle/>
          <a:p>
            <a:r>
              <a:rPr lang="pt-BR" dirty="0"/>
              <a:t>Farmácia - 2024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50F49385-2486-4329-AD14-123A46848C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7830" y="626076"/>
          <a:ext cx="10177849" cy="5674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04">
                  <a:extLst>
                    <a:ext uri="{9D8B030D-6E8A-4147-A177-3AD203B41FA5}">
                      <a16:colId xmlns:a16="http://schemas.microsoft.com/office/drawing/2014/main" val="2069271848"/>
                    </a:ext>
                  </a:extLst>
                </a:gridCol>
                <a:gridCol w="1679558">
                  <a:extLst>
                    <a:ext uri="{9D8B030D-6E8A-4147-A177-3AD203B41FA5}">
                      <a16:colId xmlns:a16="http://schemas.microsoft.com/office/drawing/2014/main" val="3066080001"/>
                    </a:ext>
                  </a:extLst>
                </a:gridCol>
                <a:gridCol w="1704820">
                  <a:extLst>
                    <a:ext uri="{9D8B030D-6E8A-4147-A177-3AD203B41FA5}">
                      <a16:colId xmlns:a16="http://schemas.microsoft.com/office/drawing/2014/main" val="953052861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1417845377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3090855546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58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86240"/>
                  </a:ext>
                </a:extLst>
              </a:tr>
              <a:tr h="1580628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aos Medicamentos </a:t>
                      </a:r>
                      <a:r>
                        <a:rPr lang="pt-B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judicializados</a:t>
                      </a: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(via Estado)</a:t>
                      </a: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pacientes: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96712"/>
                  </a:ext>
                </a:extLst>
              </a:tr>
              <a:tr h="82357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referente aos</a:t>
                      </a: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Medicamentos Especializados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11591"/>
                  </a:ext>
                </a:extLst>
              </a:tr>
              <a:tr h="885052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Montagem de novos processos de medicamentos especializados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36161"/>
                  </a:ext>
                </a:extLst>
              </a:tr>
              <a:tr h="1412352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de Medicamentos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SRS Passos ( </a:t>
                      </a:r>
                      <a:r>
                        <a:rPr lang="pt-BR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 Civil),Oncologia, Oftalmologia 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AMBES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05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AMBES- 04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09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05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06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SRS- 01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- 03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HRC- 17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02</a:t>
                      </a:r>
                    </a:p>
                    <a:p>
                      <a:pPr algn="l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AMBES- 01</a:t>
                      </a:r>
                    </a:p>
                    <a:p>
                      <a:pPr algn="l"/>
                      <a:r>
                        <a:rPr lang="pt-B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05</a:t>
                      </a:r>
                    </a:p>
                    <a:p>
                      <a:pPr algn="l"/>
                      <a:r>
                        <a:rPr lang="pt-B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- 16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– 13</a:t>
                      </a:r>
                    </a:p>
                    <a:p>
                      <a:pPr algn="l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AMBES- 08</a:t>
                      </a:r>
                    </a:p>
                    <a:p>
                      <a:pPr algn="l"/>
                      <a:r>
                        <a:rPr lang="pt-BR" sz="12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Oftalmo</a:t>
                      </a:r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23 </a:t>
                      </a:r>
                    </a:p>
                    <a:p>
                      <a:pPr algn="l"/>
                      <a:r>
                        <a:rPr lang="pt-BR" sz="1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 – 67</a:t>
                      </a:r>
                    </a:p>
                    <a:p>
                      <a:pPr algn="ctr"/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08801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4EF34C-0751-4B0D-B0A8-60E75451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276154-FA47-40F5-88FD-980B4EAB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0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7265-5E43-418B-903B-C2D53422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Farmácia Alto Custo</a:t>
            </a:r>
            <a:br>
              <a:rPr lang="pt-BR" dirty="0"/>
            </a:br>
            <a:r>
              <a:rPr lang="pt-BR" sz="2400" dirty="0"/>
              <a:t>3</a:t>
            </a:r>
            <a:r>
              <a:rPr lang="pt-BR" sz="2400" b="1" i="1" dirty="0"/>
              <a:t>º QUADRIMESTRE-2024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80B3281-EC59-4356-BE19-EB903606D0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08199"/>
          <a:ext cx="10152674" cy="257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337">
                  <a:extLst>
                    <a:ext uri="{9D8B030D-6E8A-4147-A177-3AD203B41FA5}">
                      <a16:colId xmlns:a16="http://schemas.microsoft.com/office/drawing/2014/main" val="4202370746"/>
                    </a:ext>
                  </a:extLst>
                </a:gridCol>
                <a:gridCol w="5076337">
                  <a:extLst>
                    <a:ext uri="{9D8B030D-6E8A-4147-A177-3AD203B41FA5}">
                      <a16:colId xmlns:a16="http://schemas.microsoft.com/office/drawing/2014/main" val="1583422123"/>
                    </a:ext>
                  </a:extLst>
                </a:gridCol>
              </a:tblGrid>
              <a:tr h="61298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2177"/>
                  </a:ext>
                </a:extLst>
              </a:tr>
              <a:tr h="673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PACIENTES</a:t>
                      </a:r>
                      <a:r>
                        <a:rPr lang="pt-BR" sz="1200" baseline="0" dirty="0">
                          <a:effectLst/>
                        </a:rPr>
                        <a:t> MEDICAMENTOS ESPECIALIZADOS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>
                          <a:effectLst/>
                        </a:rPr>
                        <a:t>(ALTO CUSTO)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1172882"/>
                  </a:ext>
                </a:extLst>
              </a:tr>
              <a:tr h="673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PACIENTES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AÇÃO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CIVIL/ </a:t>
                      </a:r>
                      <a:r>
                        <a:rPr lang="pt-B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ONCOLOGIA / OFTALMOLOGIA / AMBES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08/30/20/05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3166"/>
                  </a:ext>
                </a:extLst>
              </a:tr>
              <a:tr h="612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PACIENTES ATENDIDOS POR PASSOS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2553362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FDC36E-D7A5-4DBC-9FC4-47C1F6D1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358B26-1263-42CB-91B5-FA915735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68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38FF02-FC95-4478-B7CE-8D097D1D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BFBEB7-A738-4575-992E-B44A680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5933A-8225-4A2C-9AE4-31537B3FE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538" y="0"/>
            <a:ext cx="11320462" cy="577850"/>
          </a:xfrm>
        </p:spPr>
        <p:txBody>
          <a:bodyPr>
            <a:normAutofit/>
          </a:bodyPr>
          <a:lstStyle/>
          <a:p>
            <a:r>
              <a:rPr lang="pt-BR" sz="2800" dirty="0"/>
              <a:t>Levantamento dos Serviços Prestados 2024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74B338E5-1C54-4DC1-A44D-5493937961E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511949"/>
          <a:ext cx="11887200" cy="588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0489549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665224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0967066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718742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846422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4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89129"/>
                  </a:ext>
                </a:extLst>
              </a:tr>
              <a:tr h="6170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Básicos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888"/>
                  </a:ext>
                </a:extLst>
              </a:tr>
              <a:tr h="57007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para Tuberculose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82531"/>
                  </a:ext>
                </a:extLst>
              </a:tr>
              <a:tr h="59725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para Hanseníase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44205"/>
                  </a:ext>
                </a:extLst>
              </a:tr>
              <a:tr h="418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</a:t>
                      </a:r>
                      <a:r>
                        <a:rPr lang="pt-B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Talidomida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24752"/>
                  </a:ext>
                </a:extLst>
              </a:tr>
              <a:tr h="4308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 referente aos medicamentos pelo programa de Tabagismo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54908"/>
                  </a:ext>
                </a:extLst>
              </a:tr>
              <a:tr h="434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 referente ao</a:t>
                      </a:r>
                      <a:r>
                        <a:rPr lang="pt-BR" sz="1200" baseline="0" dirty="0"/>
                        <a:t> tratamento para </a:t>
                      </a:r>
                      <a:r>
                        <a:rPr lang="pt-BR" sz="1200" baseline="0" dirty="0" err="1"/>
                        <a:t>Síflis</a:t>
                      </a:r>
                      <a:r>
                        <a:rPr lang="pt-BR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45416"/>
                  </a:ext>
                </a:extLst>
              </a:tr>
              <a:tr h="587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 referente ao tratamento de Toxoplasmose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Atendimentos</a:t>
                      </a:r>
                      <a:r>
                        <a:rPr lang="pt-BR" sz="1200" baseline="0" dirty="0"/>
                        <a:t> referente ao tratamento de H1N1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5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Pacientes</a:t>
                      </a:r>
                      <a:r>
                        <a:rPr lang="pt-BR" sz="1200" baseline="0" dirty="0"/>
                        <a:t> atendidos pela Atenção Ambulatorial Especializada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797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52C4E-959C-402B-9D57-744E14B67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2253215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>
                <a:solidFill>
                  <a:srgbClr val="7030A0"/>
                </a:solidFill>
              </a:rPr>
              <a:t>Vigilância em Saúde</a:t>
            </a:r>
          </a:p>
        </p:txBody>
      </p:sp>
      <p:pic>
        <p:nvPicPr>
          <p:cNvPr id="8" name="Picture 2" descr="C:\Users\Endemias\ROBERTA SITE\ROBERTA SITE\Luiz Henrique\Imagens\camisa semana saúde intinerante dr paulo.png">
            <a:extLst>
              <a:ext uri="{FF2B5EF4-FFF2-40B4-BE49-F238E27FC236}">
                <a16:creationId xmlns:a16="http://schemas.microsoft.com/office/drawing/2014/main" id="{E7C0EE10-47F5-E7A2-EF93-693A6158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915" y="999347"/>
            <a:ext cx="5535032" cy="24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298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AE3EE-4C30-4F98-BE80-9F5E5AE7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DC811E0-89F1-4561-A0DA-8BDCE1FC7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599207"/>
              </p:ext>
            </p:extLst>
          </p:nvPr>
        </p:nvGraphicFramePr>
        <p:xfrm>
          <a:off x="1096963" y="2108199"/>
          <a:ext cx="10058400" cy="414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091F25-8253-49CC-91D1-056D416A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F48BE8-F818-4E54-A9F1-12558BF7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320" y="1676400"/>
            <a:ext cx="8534400" cy="1752600"/>
          </a:xfrm>
        </p:spPr>
        <p:txBody>
          <a:bodyPr>
            <a:noAutofit/>
          </a:bodyPr>
          <a:lstStyle/>
          <a:p>
            <a:pPr lvl="0"/>
            <a:r>
              <a:rPr lang="pt-BR" sz="6600" dirty="0">
                <a:solidFill>
                  <a:srgbClr val="7030A0"/>
                </a:solidFill>
              </a:rPr>
              <a:t>VE - Vigilância Epidemiológica </a:t>
            </a:r>
          </a:p>
        </p:txBody>
      </p:sp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8BB49B-38A5-0E67-6824-60067A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557EC-1328-4DC1-8386-57AE0D61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6303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Ligue Saúde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EA353-34CB-4029-9E59-19355ACB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Serviço ofertado aos usuários do SUS, destinado ao transporte de pacientes com necessidades especiais aos diversos setores públicos de saúde;</a:t>
            </a:r>
          </a:p>
          <a:p>
            <a:pPr algn="just"/>
            <a:r>
              <a:rPr lang="pt-BR" dirty="0"/>
              <a:t>Protocolo aprovado pelo Conselho Municipal de Saúde em 13/11/2018 - Resolução 058/2018. </a:t>
            </a:r>
          </a:p>
          <a:p>
            <a:r>
              <a:rPr lang="pt-BR" dirty="0"/>
              <a:t>Pessoas com 60 anos ou mais, portadores de necessidades especiais, gestantes e mães com crianças de colo ate 2 anos.</a:t>
            </a:r>
          </a:p>
          <a:p>
            <a:r>
              <a:rPr lang="pt-BR" dirty="0"/>
              <a:t>Locais de atendimento somente nos setores de saúde públicos (</a:t>
            </a:r>
            <a:r>
              <a:rPr lang="pt-BR" dirty="0" err="1"/>
              <a:t>PSF’s</a:t>
            </a:r>
            <a:r>
              <a:rPr lang="pt-BR" dirty="0"/>
              <a:t>, Laboratório, Hospital, Fisioterapia, Farmácia Básica, Serviço de odontologia, Centro de Especialidade e Departamento de saúde);</a:t>
            </a:r>
          </a:p>
          <a:p>
            <a:r>
              <a:rPr lang="pt-BR" dirty="0"/>
              <a:t>Não atende na zona rural;</a:t>
            </a:r>
          </a:p>
          <a:p>
            <a:r>
              <a:rPr lang="pt-BR" dirty="0"/>
              <a:t>Horário de funcionamento de segunda a sexta – feira de 07:30 as 11:30 e de 13:00 as 15:30 </a:t>
            </a:r>
            <a:r>
              <a:rPr lang="pt-BR" dirty="0" err="1"/>
              <a:t>hs</a:t>
            </a:r>
            <a:r>
              <a:rPr lang="pt-BR" dirty="0"/>
              <a:t>, não estando disponível nos finais de semana e feriado.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CC2C45-B072-467D-AD48-278DBAFF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3F8502-7989-4BDC-90E4-63E23289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54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A09ED-E64B-40C8-A956-66951872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041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Vigilância Epidemiológica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FEAB1-785D-4458-8C44-AEE758B6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99627"/>
            <a:ext cx="10058400" cy="46694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Vigilância Epidemiológica é um conjunto de ações que proporciona o conhecimento, a detecção ou prevenção de qualquer mudança nos fatores determinantes e condicionantes de saúde individual ou coletiva, com a finalidade de recomendar e adotar as medidas de prevenção e controle das doenças ou agravos.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0E8D1F-0352-4936-9D8F-459865C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580BC9-D6A9-4045-8839-8645E7DE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8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SECRETARIA MUNICIPAL DE SAÚDE - 2023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33E30BA7-45E6-9EF5-2B88-CBA5627AA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29677"/>
              </p:ext>
            </p:extLst>
          </p:nvPr>
        </p:nvGraphicFramePr>
        <p:xfrm>
          <a:off x="0" y="46036"/>
          <a:ext cx="12191999" cy="681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154">
                  <a:extLst>
                    <a:ext uri="{9D8B030D-6E8A-4147-A177-3AD203B41FA5}">
                      <a16:colId xmlns:a16="http://schemas.microsoft.com/office/drawing/2014/main" val="3582626466"/>
                    </a:ext>
                  </a:extLst>
                </a:gridCol>
                <a:gridCol w="5656845">
                  <a:extLst>
                    <a:ext uri="{9D8B030D-6E8A-4147-A177-3AD203B41FA5}">
                      <a16:colId xmlns:a16="http://schemas.microsoft.com/office/drawing/2014/main" val="943209548"/>
                    </a:ext>
                  </a:extLst>
                </a:gridCol>
              </a:tblGrid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Agravos   03° Quadrimestre Set/Out/</a:t>
                      </a:r>
                      <a:r>
                        <a:rPr lang="pt-BR" sz="1600" dirty="0" err="1">
                          <a:latin typeface="+mn-lt"/>
                        </a:rPr>
                        <a:t>Nov</a:t>
                      </a:r>
                      <a:r>
                        <a:rPr lang="pt-BR" sz="1600" dirty="0">
                          <a:latin typeface="+mn-lt"/>
                        </a:rPr>
                        <a:t>/Dez- 2024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96602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Acidentes</a:t>
                      </a:r>
                      <a:r>
                        <a:rPr lang="pt-BR" sz="1200" b="1" baseline="0" dirty="0">
                          <a:latin typeface="+mn-lt"/>
                        </a:rPr>
                        <a:t> animais Peçonhentos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0892819"/>
                  </a:ext>
                </a:extLst>
              </a:tr>
              <a:tr h="35863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Violência Interpessoal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4814334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Varicela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04985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Caxumba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6228443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Intoxicação Exógena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3636163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Atendimento </a:t>
                      </a:r>
                      <a:r>
                        <a:rPr lang="pt-BR" sz="1200" b="1" dirty="0" err="1">
                          <a:latin typeface="+mn-lt"/>
                        </a:rPr>
                        <a:t>Anti-Rábico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5981629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Hepatites Virais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7967963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Hanseníase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4930956"/>
                  </a:ext>
                </a:extLst>
              </a:tr>
              <a:tr h="29271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Tuberculose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7991984"/>
                  </a:ext>
                </a:extLst>
              </a:tr>
              <a:tr h="36768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Sífilis</a:t>
                      </a:r>
                      <a:r>
                        <a:rPr lang="pt-BR" sz="1200" b="1" baseline="0" dirty="0">
                          <a:latin typeface="+mn-lt"/>
                        </a:rPr>
                        <a:t> em Gestante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144327"/>
                  </a:ext>
                </a:extLst>
              </a:tr>
              <a:tr h="34931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Sífilis</a:t>
                      </a:r>
                      <a:r>
                        <a:rPr lang="pt-BR" sz="1200" b="1" baseline="0" dirty="0">
                          <a:latin typeface="+mn-lt"/>
                        </a:rPr>
                        <a:t> </a:t>
                      </a:r>
                      <a:r>
                        <a:rPr lang="pt-BR" sz="1200" b="1" baseline="0" dirty="0" err="1">
                          <a:latin typeface="+mn-lt"/>
                        </a:rPr>
                        <a:t>Congenita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31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Sífilis adquirida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958754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Casos</a:t>
                      </a:r>
                      <a:r>
                        <a:rPr lang="pt-BR" sz="1200" b="1" baseline="0" dirty="0">
                          <a:latin typeface="+mn-lt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</a:rPr>
                        <a:t>Dengue Descartados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419293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Casos</a:t>
                      </a:r>
                      <a:r>
                        <a:rPr lang="pt-BR" sz="1200" b="1" baseline="0" dirty="0">
                          <a:latin typeface="+mn-lt"/>
                        </a:rPr>
                        <a:t> Positivos Dengue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63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Casos</a:t>
                      </a:r>
                      <a:r>
                        <a:rPr lang="pt-BR" sz="1200" b="1" baseline="0" dirty="0">
                          <a:latin typeface="+mn-lt"/>
                        </a:rPr>
                        <a:t> Positivos </a:t>
                      </a:r>
                      <a:r>
                        <a:rPr lang="pt-BR" sz="1200" b="1" baseline="0" dirty="0" err="1">
                          <a:latin typeface="+mn-lt"/>
                        </a:rPr>
                        <a:t>Covid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Casos Negativos </a:t>
                      </a:r>
                      <a:r>
                        <a:rPr lang="pt-BR" sz="1200" b="1" dirty="0" err="1">
                          <a:latin typeface="+mn-lt"/>
                        </a:rPr>
                        <a:t>Covid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785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n-lt"/>
                        </a:rPr>
                        <a:t>Exames</a:t>
                      </a:r>
                      <a:r>
                        <a:rPr lang="pt-BR" sz="1200" b="1" baseline="0" dirty="0">
                          <a:latin typeface="+mn-lt"/>
                        </a:rPr>
                        <a:t> </a:t>
                      </a:r>
                      <a:r>
                        <a:rPr lang="pt-BR" sz="1200" b="1" baseline="0" dirty="0" err="1">
                          <a:latin typeface="+mn-lt"/>
                        </a:rPr>
                        <a:t>Covid</a:t>
                      </a:r>
                      <a:r>
                        <a:rPr lang="pt-BR" sz="1200" b="1" baseline="0" dirty="0">
                          <a:latin typeface="+mn-lt"/>
                        </a:rPr>
                        <a:t> realizados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131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343E6-C01E-40B1-9C3C-0EAC5D4E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4" y="286603"/>
            <a:ext cx="10939244" cy="1249119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/>
              <a:t>Vigilância Saúde do Trabalhador – 2024</a:t>
            </a:r>
            <a:br>
              <a:rPr lang="pt-BR" b="1" dirty="0"/>
            </a:br>
            <a:r>
              <a:rPr lang="pt-BR" b="1" dirty="0"/>
              <a:t>03 ° Quadrimestre –Set-Out-</a:t>
            </a:r>
            <a:r>
              <a:rPr lang="pt-BR" b="1" dirty="0" err="1"/>
              <a:t>Nov</a:t>
            </a:r>
            <a:r>
              <a:rPr lang="pt-BR" b="1" dirty="0"/>
              <a:t>-Dez.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FF5208EB-5744-4AAE-BBFA-8AB6324F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7138" y="2108201"/>
          <a:ext cx="10011508" cy="306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754">
                  <a:extLst>
                    <a:ext uri="{9D8B030D-6E8A-4147-A177-3AD203B41FA5}">
                      <a16:colId xmlns:a16="http://schemas.microsoft.com/office/drawing/2014/main" val="573044387"/>
                    </a:ext>
                  </a:extLst>
                </a:gridCol>
                <a:gridCol w="5005754">
                  <a:extLst>
                    <a:ext uri="{9D8B030D-6E8A-4147-A177-3AD203B41FA5}">
                      <a16:colId xmlns:a16="http://schemas.microsoft.com/office/drawing/2014/main" val="493089393"/>
                    </a:ext>
                  </a:extLst>
                </a:gridCol>
              </a:tblGrid>
              <a:tr h="612335">
                <a:tc>
                  <a:txBody>
                    <a:bodyPr/>
                    <a:lstStyle/>
                    <a:p>
                      <a:r>
                        <a:rPr lang="pt-BR" dirty="0"/>
                        <a:t>Agravos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05782"/>
                  </a:ext>
                </a:extLst>
              </a:tr>
              <a:tr h="6123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Acidente de Trabalho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58494"/>
                  </a:ext>
                </a:extLst>
              </a:tr>
              <a:tr h="6123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Acidente de Trabalho com Material Biológico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92596"/>
                  </a:ext>
                </a:extLst>
              </a:tr>
              <a:tr h="6123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LER e DORT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59652"/>
                  </a:ext>
                </a:extLst>
              </a:tr>
              <a:tr h="61233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797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3B0AE5-455C-4C9E-8E64-12BE8F4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CB9998-B66F-4CA5-9ED0-98C40A0D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900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8013" y="2119918"/>
            <a:ext cx="8534400" cy="175260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Visa – vigilância sanitária</a:t>
            </a:r>
          </a:p>
        </p:txBody>
      </p:sp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8BB49B-38A5-0E67-6824-60067A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8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44BA60-FA24-4625-A164-DC179DE8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76B24C-5923-4A37-993E-835C49A3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A7E53ED-A87C-4C16-8C60-911F00E47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13021"/>
              </p:ext>
            </p:extLst>
          </p:nvPr>
        </p:nvGraphicFramePr>
        <p:xfrm>
          <a:off x="1347079" y="2835032"/>
          <a:ext cx="9404058" cy="166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029">
                  <a:extLst>
                    <a:ext uri="{9D8B030D-6E8A-4147-A177-3AD203B41FA5}">
                      <a16:colId xmlns:a16="http://schemas.microsoft.com/office/drawing/2014/main" val="2607544005"/>
                    </a:ext>
                  </a:extLst>
                </a:gridCol>
                <a:gridCol w="4702029">
                  <a:extLst>
                    <a:ext uri="{9D8B030D-6E8A-4147-A177-3AD203B41FA5}">
                      <a16:colId xmlns:a16="http://schemas.microsoft.com/office/drawing/2014/main" val="495329551"/>
                    </a:ext>
                  </a:extLst>
                </a:gridCol>
              </a:tblGrid>
              <a:tr h="6133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EQUIPE VIGILÂNCIA SANITÁRIA 2023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85688"/>
                  </a:ext>
                </a:extLst>
              </a:tr>
              <a:tr h="6027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Karina Kelly Silva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Fiscal Sanitário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7403378"/>
                  </a:ext>
                </a:extLst>
              </a:tr>
              <a:tr h="444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Anna Laura de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Araujo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Oliveira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Agente Administrativo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66875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E86CFAD7-BB72-56ED-8D82-3D36815B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417" y="234175"/>
            <a:ext cx="49405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21359E7-75E0-2A60-EBF1-A8472FED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17" y="413054"/>
            <a:ext cx="2882641" cy="16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917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BFE19-F759-4B0E-A810-BEBD0865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382773"/>
            <a:ext cx="10051312" cy="72301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</a:rPr>
              <a:t>Vigilância Sanitária 2024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4D0D430A-E422-42BF-9E38-2EACB98D99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4829" y="1219310"/>
          <a:ext cx="10482147" cy="500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371">
                  <a:extLst>
                    <a:ext uri="{9D8B030D-6E8A-4147-A177-3AD203B41FA5}">
                      <a16:colId xmlns:a16="http://schemas.microsoft.com/office/drawing/2014/main" val="3573191296"/>
                    </a:ext>
                  </a:extLst>
                </a:gridCol>
                <a:gridCol w="1372728">
                  <a:extLst>
                    <a:ext uri="{9D8B030D-6E8A-4147-A177-3AD203B41FA5}">
                      <a16:colId xmlns:a16="http://schemas.microsoft.com/office/drawing/2014/main" val="3445207633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1160347109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3583637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2901381041"/>
                    </a:ext>
                  </a:extLst>
                </a:gridCol>
                <a:gridCol w="1772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877">
                <a:tc>
                  <a:txBody>
                    <a:bodyPr/>
                    <a:lstStyle/>
                    <a:p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71396"/>
                  </a:ext>
                </a:extLst>
              </a:tr>
              <a:tr h="56944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Cadastro de Estabelecimentos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28585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Inspeções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57350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Licenciamento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07193"/>
                  </a:ext>
                </a:extLst>
              </a:tr>
              <a:tr h="63200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Exclusão de estabelecimento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07355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Denúncia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63453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Notificação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461506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Orientações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9552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r>
                        <a:rPr lang="pt-BR" sz="1600" b="1" dirty="0" err="1">
                          <a:latin typeface="+mn-lt"/>
                        </a:rPr>
                        <a:t>ProgVisa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53529"/>
                  </a:ext>
                </a:extLst>
              </a:tr>
              <a:tr h="569762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+mn-lt"/>
                        </a:rPr>
                        <a:t>Auto de Incineração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762">
                <a:tc>
                  <a:txBody>
                    <a:bodyPr/>
                    <a:lstStyle/>
                    <a:p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42E627-6A5C-4F7D-BFCF-6327504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A71AF0-A475-5ED1-83BB-A74FFA4E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50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320" y="1676400"/>
            <a:ext cx="8534400" cy="1752600"/>
          </a:xfrm>
        </p:spPr>
        <p:txBody>
          <a:bodyPr>
            <a:noAutofit/>
          </a:bodyPr>
          <a:lstStyle/>
          <a:p>
            <a:pPr lvl="0"/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lvl="0"/>
            <a:r>
              <a:rPr lang="pt-BR" sz="4800" dirty="0">
                <a:solidFill>
                  <a:srgbClr val="7030A0"/>
                </a:solidFill>
              </a:rPr>
              <a:t>Endemias - Zoonoses 03° QUADRIMESTRE 2024</a:t>
            </a:r>
          </a:p>
        </p:txBody>
      </p:sp>
      <p:sp>
        <p:nvSpPr>
          <p:cNvPr id="4" name="AutoShape 4" descr="Sistema Único de Saúde – Wikipédia, a enciclopédia livr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Ministério da Saúde divulga novos medicamentos que farão parte do SUS em  2016 – RG Farma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U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Webpalestra e-SUS: Mudanças na nova versã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8BB49B-38A5-0E67-6824-60067A5E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607" y="230719"/>
            <a:ext cx="157290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DENGUE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20241"/>
            <a:ext cx="10058400" cy="3948852"/>
          </a:xfrm>
        </p:spPr>
        <p:txBody>
          <a:bodyPr/>
          <a:lstStyle/>
          <a:p>
            <a:r>
              <a:rPr lang="pt-BR" dirty="0"/>
              <a:t>NO PERÍODO DO TERCEIRO QUADRIMESTRE DE 2024 (SETEMBRO  A  DEZEMBRO) FORAM REALIZADAS PELOS AGENTES DE ENDEMIAS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13.221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VISITAS DOMICILIARES </a:t>
            </a:r>
            <a:r>
              <a:rPr lang="pt-BR" dirty="0"/>
              <a:t>PARA CONTROLE DE POSSÍVEIS FOCOS CRIADORES DO MOSQUITO AEDES AEGYPTI. 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39F71A-76D1-46D4-9168-5130BF8D5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b="20444"/>
          <a:stretch/>
        </p:blipFill>
        <p:spPr>
          <a:xfrm>
            <a:off x="1097279" y="3322320"/>
            <a:ext cx="3483536" cy="30523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BF5824A-4FA9-49DB-8DE7-E2338B464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3037841"/>
            <a:ext cx="3351529" cy="33367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48DCC8-557D-3209-5948-F990B4AB4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15" y="3037840"/>
            <a:ext cx="3547184" cy="33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2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5079"/>
          </a:xfrm>
        </p:spPr>
        <p:txBody>
          <a:bodyPr/>
          <a:lstStyle/>
          <a:p>
            <a:pPr algn="ctr"/>
            <a:r>
              <a:rPr lang="pt-BR" dirty="0"/>
              <a:t>FUMACÊ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9957" y="1422400"/>
            <a:ext cx="10058400" cy="2664408"/>
          </a:xfrm>
        </p:spPr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dirty="0"/>
              <a:t>DURANTE O PERÍODO DO TERCEIRO QUADRIMESTRE (SETEMBRO A DEZEMBRO) FORAM REALIZADOS 5 FUMACÊS NOS BAIRROS DA CIDADE, UMA DIMINUIÇÃO CONSIDERÁVEL NA QUANTIDADE DE EM RELAÇÃO AOS DOIS QUADRIMESTRES ANTERIORES.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594603-A3E4-0A24-DC93-BC434F62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2" y="3451712"/>
            <a:ext cx="4285058" cy="28982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AB1D98B-F563-7697-053E-D5DE5BA8F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3451712"/>
            <a:ext cx="4285059" cy="28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3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VACINAÇÃO ANTI-RÁBICA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69439"/>
            <a:ext cx="10058400" cy="399965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MÊS DE SETEMBRO DE 2024 FOI REALIZADA A VACINAÇÃO ANTI-RÁBICA ANIMAL NA ZONA URBANA DO MUNICÍPIO, COM O RESULTADO FINAL </a:t>
            </a:r>
            <a:r>
              <a:rPr lang="pt-BR" sz="2000" dirty="0">
                <a:solidFill>
                  <a:srgbClr val="FF0000"/>
                </a:solidFill>
              </a:rPr>
              <a:t>919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CÃES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FF0000"/>
                </a:solidFill>
              </a:rPr>
              <a:t>159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GATOS</a:t>
            </a:r>
            <a:r>
              <a:rPr lang="pt-BR" sz="2000" dirty="0"/>
              <a:t>. O RESULTADO FINAL DE VACINAÇÃO DO MUNICÍPIO CONTABILIZANDO ZONA RURAL E URBANA FOI DE </a:t>
            </a:r>
            <a:r>
              <a:rPr lang="pt-BR" sz="2000" dirty="0">
                <a:solidFill>
                  <a:srgbClr val="FF0000"/>
                </a:solidFill>
              </a:rPr>
              <a:t>3139 ANIMAIS, </a:t>
            </a:r>
            <a:r>
              <a:rPr lang="pt-BR" sz="2000" dirty="0"/>
              <a:t>SENDO:    </a:t>
            </a:r>
            <a:r>
              <a:rPr lang="pt-BR" sz="2000" dirty="0">
                <a:solidFill>
                  <a:srgbClr val="FF0000"/>
                </a:solidFill>
              </a:rPr>
              <a:t>2268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CÃES</a:t>
            </a:r>
            <a:r>
              <a:rPr lang="pt-BR" sz="2000" dirty="0"/>
              <a:t> E </a:t>
            </a:r>
            <a:r>
              <a:rPr lang="pt-BR" sz="2000" dirty="0">
                <a:solidFill>
                  <a:srgbClr val="FF0000"/>
                </a:solidFill>
              </a:rPr>
              <a:t>511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GATOS.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4B7646-914D-2507-4B2D-78DC7F3D4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5112" r="3780" b="14963"/>
          <a:stretch/>
        </p:blipFill>
        <p:spPr>
          <a:xfrm>
            <a:off x="894081" y="3702535"/>
            <a:ext cx="3444240" cy="26901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64F262-1804-3C57-64A2-8B0DD5A39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10" y="3429000"/>
            <a:ext cx="3677920" cy="2981743"/>
          </a:xfrm>
          <a:prstGeom prst="rect">
            <a:avLst/>
          </a:prstGeom>
        </p:spPr>
      </p:pic>
      <p:pic>
        <p:nvPicPr>
          <p:cNvPr id="6" name="Espaço Reservado para Conteúdo 7">
            <a:extLst>
              <a:ext uri="{FF2B5EF4-FFF2-40B4-BE49-F238E27FC236}">
                <a16:creationId xmlns:a16="http://schemas.microsoft.com/office/drawing/2014/main" id="{8E6BCA94-2EAF-7BB3-AAF8-D8AD8C35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18" y="3429000"/>
            <a:ext cx="3241041" cy="29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323B4-9333-6403-C4FD-F7AC8DD9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Ligue Saúde 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E70C23-482B-B7A4-6F03-162F726D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004F7D-DAE5-E7BA-9818-1C6853E8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6A11F4-EADC-D454-E512-B3B0D532FA89}"/>
              </a:ext>
            </a:extLst>
          </p:cNvPr>
          <p:cNvSpPr txBox="1"/>
          <p:nvPr/>
        </p:nvSpPr>
        <p:spPr>
          <a:xfrm>
            <a:off x="1756498" y="2190307"/>
            <a:ext cx="1032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RELAÇÃO DE CHAMADAS/PACIENTES ATENDIDOS NO LIGUE SAUDE </a:t>
            </a:r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F025268D-2DEB-4A5B-8371-5B0E2D88D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59651"/>
              </p:ext>
            </p:extLst>
          </p:nvPr>
        </p:nvGraphicFramePr>
        <p:xfrm>
          <a:off x="2032000" y="301258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23955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1563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MÊS REFERENCIA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NÚMERO DE ATENDIMENTOS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09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6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OUTUBRO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78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6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2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03°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2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698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1EEA-6F1E-1C74-8EBC-0471E6A5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E4343-66F3-A932-B551-CCE32ABE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MUTIRÃO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965DA4-79E8-4B75-C85C-845A1FF51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9578"/>
            <a:ext cx="10058400" cy="4059515"/>
          </a:xfrm>
        </p:spPr>
        <p:txBody>
          <a:bodyPr/>
          <a:lstStyle/>
          <a:p>
            <a:r>
              <a:rPr lang="pt-BR" dirty="0"/>
              <a:t>NO PERÍODO DO TERCEIRO QUADRIMESTRE DE 2024 (SETEMBRO  A  DEZEMBRO) FOI REALIZADO PELA EQUIPE ENDEMIAS EM PARCERIA COM A SECRETARIA DE INFRAESTRUTURA UM MUTIRÃO DE LIMPEZA PARA INTENSIFICAR AS AÇÕES DE COMBATE AO MOSQUITO AEDES AEGYPTI QUE ATENDEU TODOS OS BAIRROS DA CIDADE  SENDO RETIRADOS UM TOTAL DE 7 CAMINHÕES DE POSSÍVEIS DEPÓSITOS CRIADOUROS DO MOSQUITO . 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910A0B-6948-9FBC-7CF5-8B8B41C0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158868-BD71-ADC3-0801-633A8253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16A2FBE-E2CC-11DA-86AF-BA7555F9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49" y="3929281"/>
            <a:ext cx="3584771" cy="24844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3CFB48C-58BE-D975-2379-6B07EA33C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3929281"/>
            <a:ext cx="3759200" cy="248443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00EE97F-9137-BA1D-A047-D330219F0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48" y="3657600"/>
            <a:ext cx="3403600" cy="27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1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50FF1-FEA5-4B5E-B802-A110386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135"/>
          </a:xfrm>
        </p:spPr>
        <p:txBody>
          <a:bodyPr/>
          <a:lstStyle/>
          <a:p>
            <a:pPr algn="ctr"/>
            <a:r>
              <a:rPr lang="pt-BR" b="1" dirty="0"/>
              <a:t>Obrigada!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980A6FF-50E0-4DAF-83B0-B3C0E5707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445" y="1846417"/>
            <a:ext cx="3042168" cy="2591025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DC5475-A36F-4B55-9870-C4C8F389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363C96-CABB-4004-A370-CC0540A2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35EF79-A081-4909-871C-CA4731314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468" y="2296458"/>
            <a:ext cx="2231329" cy="19630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83DF97-58F4-41A3-BF32-4F26C26D4AD7}"/>
              </a:ext>
            </a:extLst>
          </p:cNvPr>
          <p:cNvSpPr txBox="1"/>
          <p:nvPr/>
        </p:nvSpPr>
        <p:spPr>
          <a:xfrm>
            <a:off x="2996195" y="4546499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Secretaria de Saúde de Capitólio – MG</a:t>
            </a:r>
          </a:p>
          <a:p>
            <a:r>
              <a:rPr lang="pt-BR" dirty="0"/>
              <a:t>Secretária: Aline Silva Barbosa de Castro</a:t>
            </a:r>
          </a:p>
          <a:p>
            <a:r>
              <a:rPr lang="pt-BR" dirty="0"/>
              <a:t>Contatos: (37)3373-1183</a:t>
            </a:r>
          </a:p>
          <a:p>
            <a:r>
              <a:rPr lang="pt-BR" dirty="0"/>
              <a:t>Rua </a:t>
            </a:r>
            <a:r>
              <a:rPr lang="pt-BR" dirty="0" err="1"/>
              <a:t>Arcemino</a:t>
            </a:r>
            <a:r>
              <a:rPr lang="pt-BR" dirty="0"/>
              <a:t> Rodrigues da Cunha, 198 </a:t>
            </a:r>
          </a:p>
          <a:p>
            <a:r>
              <a:rPr lang="pt-BR" dirty="0"/>
              <a:t>saude@capitolio.mg.gov.br</a:t>
            </a:r>
          </a:p>
        </p:txBody>
      </p:sp>
    </p:spTree>
    <p:extLst>
      <p:ext uri="{BB962C8B-B14F-4D97-AF65-F5344CB8AC3E}">
        <p14:creationId xmlns:p14="http://schemas.microsoft.com/office/powerpoint/2010/main" val="14528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54375"/>
            <a:ext cx="121920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Transporte SUS</a:t>
            </a:r>
          </a:p>
        </p:txBody>
      </p:sp>
      <p:sp>
        <p:nvSpPr>
          <p:cNvPr id="68611" name="AutoShape 2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2" name="AutoShape 4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68613" name="AutoShape 6" descr="data:image/jpeg;base64,/9j/4AAQSkZJRgABAQAAAQABAAD/2wCEAAkGBxQTEhUUEhQUFhMXGB8YGBcWGBsdGBcgIBwhHBobHxgfHSggGBomHhoXITEhJiktLi8xGyAzODMsNykuLiwBCgoKDg0OGxAQGy8kICYzNC80LTQvLywsLS4vLC8sNCwsLCwsLCwsLCwsLC8sLCwsLCwsLCwsLCwsLCwsLCwsLP/AABEIAGwB0QMBEQACEQEDEQH/xAAcAAEAAwEBAQEBAAAAAAAAAAAABQYHBAMCCAH/xABLEAACAQMCAwQGBQgHBwMFAAABAgMABBESIQUGMQcTIkEUMlFhcYEjc5GxsiQlYnJ0gqGzFSYzQlKSwggWNFOEosFkw+E1Y5Oj0f/EABoBAQADAQEBAAAAAAAAAAAAAAACAwQBBQb/xAA3EQACAQIEAggFAwMFAQAAAAAAAQIDEQQSITETQQUiMjNRYXGBI6GxwfAUNJEk0eFCQ2KS8YL/2gAMAwEAAhEDEQA/ANxoBQCgFAKAUAoBQCgFAKAUAoBQCgFAKAUAoBQCgFAKAUAoBQCgFAKAUAoBQCgFAKAUAoBQCgFAKAUAoBQCgFAKAUAoBQCgFAKAUAoBQCgFAKAUAoBQCgFAKAUAoBQCgFAKAUAoBQCgFAKAUAoBQCgFAKAUAoBQCgFAKAUAoBQCgFAKAUAoBQCgFAKAUAoBQCgFAKAUAoBQCgFAKAUAoBQCgFAKAUAoBQHnPMEUsxwBXUr6AqPBu0S2luZbWVhFKjYXUfA48hq6Bx0Kn5ewaJ4aSipLVHLlyBrMdFAeN1dJGMuwHsz1PwHnXUm9gVngHPcFzeTWeQssZym+RIMeIA/41819nwOLqlCUIqRxMtlUHRQCgFAKArPPXEZoUt+4Z1aSdYzoVGZgVY4AcFc5ArRh4Rk3m5L82M+IlOKWXm/zcjeGcRvJZvRriYW00dusjaFjLSFifF4gV0qAAQo653xU5wpxjnirpvzK4SqyeWTs7eWpC8T5zuRBayCRlLi5DNFGjCQxYCPh1OlMnLEeWauhh4ZpK3hv5lU69TJFp+Oy8Niee5ujcWcZumX0iJncRrCUBRFPgZoySpJJ3J67Yqm0Mknl2fn/AHLnxM8Vm3Xl8tDzPNz/ANIAeL0Iv6Nnuzo7z/H3unB8eY9OryzinAXC/wCW/t6fM5xpcX/jt7+N/kTPJXEnntVeV9chaQZIUEhZGUbKANgAOlVV4KM7JaafQuoScoXlvr9SfqkuFAKAUAoBQCgFAKAUAoBQCgFAKAUAoBQCgFAKAUAoBQFG5r5we3vEVNXo8Gk3REbMv0hwAZApEWhfpNyMgjrWulQUoXe729vrfYpnKSkrbczjHMtwszt3+tRxL0NbconiQhDlWVQ+pdZOSSMDepcKDilb/Te5y873vz2I+75w4jHb3elNYSSbu7ohMRpFIUcMoUKZBhdIxvqJ/umrI0KTlH20839vEi5VUml/JptnOGAXWGdVXVuNQyMgkDpnr0Fee0aEZ/fcz3cSX0qzJKkAK6tCiNJDKFwmBqdY42BcsT4ts7GtsaMJOKatf6W+72KJSmrtO50XfMVzFb8SCzLK9oyaJ2RfEHRWIKoAmpS3sx0yDUY0oSnDS1+XuJSmoys9uZKc5cQmglt2SdkiaaOOVVWJtIdiA2GUuSzYXbYAE42qFGMZJprWz8f/AAlUzXVn9Dt5p5lWz7vKhy7AFQxDhSyoXChTkAuMklR0GckCoUqXEuTnLKcnPfEZ4hELeYJJIWRIwql5XwNG7AhYl8TOdjjGCPOWHjGV8y/wv7+BGo2tmRFzzNcC4Y96oWO8htfRwq/SCRFLSBsa8nUWXBxhDsatVGGXbdN39CLcr3v7Es3MzQjiUk+GS0cBFQYyDErgZ33JcAnp8Kq4KlkUef8Acnmau2dPJHFJJ4XFxq9JicpMCEAViA4VShIZArLg5J9tcrwUZdXZ7Cm3brbliqgsFAKAUAoBQGQ9sXOstuTbojo5HgY+rpIIMikHdh0A8uvx9HB0Iy6zZCTMKiuWU6gxyevnn45616ziiBZeA84XiOkcMjgswVVR3UEk4HhBwd/dWetSpRi5ztZatu23qdTZbuaOdOI2bKspca0Uj6VuuhS/QA7MSOtYMHwMTFuKtbk1Z+WnnyJSuimcS50vJCcuUJHVc6iCMjxHLbgg5Br0YUKa21ItkBb3bwyLIjMkiNqVhsykHr8alWyZLy2OLXY/W3JXEp7iyhluou6mZcsvt9jY6rqG+k7jOK+emoqXV2LicqIFAKAUB4XNnHJp7xFfQwdNQB0sOjDPRhk7iuqTWxxpPc8OJcHt7jT38MUun1e8RWxnrjI2qUakodl2OOKe6Ps8NhJjJijzGCsZ0L9GCMMF28IIwCB5VzPLXXc7lXgfyHhMCGMpDEpiBEeEUd2G9YLt4QfMCuucne73OZV4H8PCIDF3Jhi7nOe70LoznVnTjGdW+fbTiSvmvqMqta2h/LDg9vAzNDBFGzesURVLee5A33pKpKWkncKKWyO6oEhQCgFAKAUAoBQCgFAKAUAoBQCgFAKAUAoBQCgFAKAUBynhsJEimKPTLkyjSMSZGk6xjxbADfyFSzPTXYWOez4BaxSd7FbQJL/jWNA/v8QGa66k2rNuxyyPY8Kg7tou5j7pyS6aBoYk5YlcYJJ3Oa5nle99RY9IbGNWd1jRXcAOyqAz6RhdRAy2BsM9K45NqzYsjhtOWbOLV3VpbJrUo2mJBqU9VOBupwMg7VN1qkt5P+RZHtDwO2WEwLBCIG9aIIuhvblcYPQfZXHUk5Zr6iyPqfg1u8yzvBE0yerIyKXXHTDEZGMn7aKpJLKnoLI/vEOEQTlWnhikKeqZEVivQ7EjbcA/IVyM5R2dg0mefE+BW1wQ1xbwzMowDJGrED2DUDgV2NScey2hZH1/Qtv3qzdxD3yDSsndrrUYwAGxkDGR8DTiStlvoLI9Tw6I95mKM97/AGuVH0m2nx7ePw7b+W1czS012O2HDuHRQJ3cEaRJnOmNQq5PU4HnSUpSd5O4sdVRAoBQCgFAKApXatwWO4tVLjxI/hI6+IEMvwOx/dFW0q8qTvEprScY3RglrwvuG14ickY0TLrx+lgEAHy39p+NWz6QdSGWV0/GLt/c82ddyjad0/J2f3Jjlvh8E9/BEsJjRdUn0RYuukalLOxOV1KBtj1tt6oq4mrVi4yejVjXQxEp3ll0LhzZwOKZmmuXkYRnRFGQRH6viJ9rNgEHIyQeoGKpwz/T3dNWv+fnm292WVK7yZmULilzFcSfRRTNdqqBQrNIu2xBQ6mA0kgYbqATuTWunilkcJrR+H5+IgpqrHrJ2Z2cn8ryS8UtvTESNO8BMbsodtILKvdZ1noM5HTOavqOEaCjTbsW0YRirR2P0zWAvFAKAUAoDN+25B6Pbt5iUr9qkn8IrfgH12vIwY9XgmZzGt3Y9zcrqjEoDxuDlXHXDAHfr6prc+HVvB62MCjUo2muZofaPfLdcIguAManR8ewlWVhn2Akj5VhwscldxN+KfEoKRnCWd1bxRXaa0jc4SVG8wSMHByPVOx2Nb81ObcHv4HnqFSCVRG18tcX9P4brcDUyPHIANiQCDt7xg499eTVp8KrZHsUp8WldmJ8A4BcXmv0dQ5jALDUAd84xkjPQ169SrCnbNzPHp0J1L5eRq3Z1wRouHTCZGV5TIGVhggAaMEH4MfnXmYqpmqrLyPTwtLLSalzMu5Y5bnvu8EBTMYBIdiM6s4xsf8ACeuK9GrWjStm5nm0sPKrfLyL5wTl57fg9/6QhSVg5weuI18PxGoMQR7ax1KqnXhl2/ubqVFwoSUtyhcH5burqJ5bePvFQ6WAYas4zspO+x8q2zrQhJRkzBDDznHNE0604V3XL8iOpDGB5WBGCCcuMjyIAUfKvOlPNiU142PTjTy4bK/ArXIcTHhnEe7VnkkxEAoyTqGkD/8AYfhWjENcaF9lqZsNH4M7bvQq3G+Wrq0RHuI9CudI8Sk5xnopONq0060KjtFmWph6lNXkS3AeT7vvrOVoiYJJIn1qQQFJDbgHK7e0VVUxFPLKN9dS2lhqmaMraaEhwm3A5hK+QuJWx+6zj+JqE3/S38kWQjbFe7L12rxg8NlPmrIR/nUfcTWPB96vzkbMYvgsh+zS1B4ROCM94Zc/5Av/AIqzFS+OvKxXhI/Afncy7hXCZ50kkgQuIQGfSRqAOcEDOT6p6eyvSnUjBpS5nmwozkm48jUOyHmeScSW0zl2jXXGzHLFc4YE+eCVwf0vcK87G0VG0ono4KtKScZci6c0X/cWlxL5pGxX9bGFH+YislKOaaRrqyywbM47EL/ElxCT1VZB+6dLfiWt+PjopGDo+Xaia3XmHpnPxGIPFIp6MjA/MEVKLs0zkldNH505f4DcXmv0dQxjALDUFO+cYyRk7Gvcq1YU7ZuZ4NOhOpfLyLn2ec4zQ3As7xnKs2he8zrifOApJ30k7YPQ4xgZrLicPGUc8P8A02YWvKMuHMl+26Mej27eYlKg+4qSfwj7KqwD6zXkWdILqJlCh5NvGSCTuyYpygDqQ2kOQAWAOVG/XpW14mmm1fVGJYSpo+TP0HFGFUKuwAAA9w2FeG3c9xKxUe1mMHhspPVWQj3eMD7ia1YN/FRlxi+CzHIbK5ihS8TWsZYqsqNghgcYODldx57GvVcoSk6b38DyVTqRiqiNRk4z6dwKaSTBkVCsmP8AEhDA48sjS3uzXncPhYlJHp5+Lh22c3Y1ArWl0SPWk0H3gINv+4/bUsc7TiQwEVw2Q3YnHm6mY9VhwPm65/DVuPfUS8yrAR67ZMdt8Y7q2fzDsv2qD/pFVYB9Zot6QjeKZy8y8FRuB2sw2eGNGz7RIQGH+Zg3y99SpVGsRKPj9iNaknh4vwOjsV4wCk1sx8SnvU94OA32EKf3qjj6eqn7EsBPquBd+buMC0tJZj6wXCe9jsv8Tn4A1ko0+JNRNlapkg5GddiVnqluJjvoRUGf0ySfwD7a3Y+Vkonn9Hw1lI4+zO3A4vIuP7MS6fdhgv3E1LFP4C87HMLFKu/cnu2+MdzbP5iRl+RXJ/CKpwD6zRb0hG8UzpvrYf7ugf8Ap0f56lf76jGX9V7k5QX6a3kfPYmg9FmbzM2M+4IuPvNdx/bXocwC+G/U0SsJuFAKAUBT+03mJ7K3WRPW1ZBPTK4Ok+0EatvdUZMorzcbJcyy2/EFMUcjkIHVWAYgesAce874qRddcysdpTSNCkUTxISclpC2wxgEBVYk7n7K6qcp7FVaDmrIxeWzto7kQzyTkp65jCpGNsglvG3s20g1ohgJOOa5mp4SEb5tTr5U5sgimue5gCBkYq4MjSOsYLYLFxpBAJwAN8Z6VbVwUaUYvxaX8u31Zb1acUktLpfy7fVk3e8xyJcd3GkbpKW1GZYtKaMEszGMtpUYcbnqPOs0JUeDKpJbWslq3fZLXdvTyZGhUjWVraeZ9XXHbmyj1LDNcaiBh1fRjzdwNo2bHhiQLpG7bnTXmYOqsZVadWMPRr/rBXV0uc5XzPSCtqbZJQjt+eZRL3jHo/E47oZ7xJRJKo04XxbxDSAMrHpQ489VfRU4Snhlm9nrrp2tbvV3a8rGeE83W5cvT8+R+pY76M6MOvjAZNxlgdwQPOvLLrrYqHMHNLJxS0tY85Z8OvkylCSflsf3TUW9SpyfESRd6kXCgFAZz24n8jh/aB/Let2A7x+n3Rkxq+H7kLzrIv8AQPD8+se70+3+ybNXUP3M/f6lVdfAieV6T/uzBn/mn+e+KL92/wA5Br+lX5zOu6lUcsLqxlsBfefSM7e/AY/AGopP9X+eB1/tfzxJXsZB/o6YnoZnx/kQffmq8d3q9CeDVqbITsGbL3X6kf3vVvSG0fchglZyNcuPUb4H7q81bm57GSdg5y91+rH9716XSG0ff7GHBK2Y0bnP/gLv6iT8BrDQ7yPqjXW7uXoU7sMP5LP9d/oWtXSHbXoZ8Euoy485n833n7PL/LastDvI+q+ppqdh+hTeww/k1x9d/oFaukO2vQy4JdRn87dD+T2/1p/AadH9t+gxq6iLryh/wNp+zx/gFZa/eS9WaaPdx9DNOGN/WV/13/lGt0v2n54mNL+q/PAu/amfzZcfufzFrLhO+X5yNOJ7pkb2WH80/OX7zU8X3/8ABHDdyV3sJkA9MJIACxEk9APpM1f0h/p9/sU4JWzEf2OsG4nIU9XuZCPhrTH3ip43Sir+KIYRLiuxb+2niPd2Kxg7zSAEfor4z/EJ9tZsDC9S/gaMY/h28SmctwHh3F7VGOBLGgOfbLGBj/8ALt8q1VXxqEmuX2/wZqUOFWS8Tc68g9M87j1G+B+6urc4zJOwhvpLr9SP72r0ukNo+5gwK1kc3bZw8RXMNwmxlUgkf4oyMN8cMo/dqWAnmg4vl9yONhaSkiT7Vr7vuF2U3/MdH/zRMarwcctaUfD+5Zi3mpJl55H/APp9p9RH+EVjr97L1NVLsL0JyqiwqPasfzXP8U/mLWnB98vzkZ8V3TKfYSKOWZNWN2IGfb3wx881qkn+rVvzQojb9NqeXJBP9BcR9mZP5SZ/8V3EfuIe31OUF8CROdiB/Ip/rz/LSqsf3i9PuWYJfDIbsQb8ouv1F/Easx/ZiV4JayJbtzP5LB9d/oaq+j+2/Qsxq6i9T34+f6uL+zwfijrlP917v7nZr+m9kZVyrxlrO6hnOQgPi/SQkq/x8/mK9GtT4kHEwUZOnNSLn2zcf72aO1iOpYx3j43yzDK/Yhz+/WXA0ssXNmnGzzNQRLdhf9jcn/7i/hqrpDtIswKtFkV2cSD+mrvJ/wCf/OFWYn9vH2+hCgrV5e5M9uMg9FgwQfpvI/oNVWAXXfoTxusESV2f6vf9Gv4BVa/c+/3LP9j2ObsSP5DJ9e34EqWP7xehDBd37mhViNgoBQAigMY5r41PbzyWvEIzNaMfBrTWrA50lW6hxnGx2Oard9jHGc6dRZ9Vf5eRJcsXEvEeIxTyI0NpCrNCj+EzuNgwT/AoOR7xtnfEi5R613uQHafzWUu3j1MqNlCRnw6CoGQCGKkhwcEHDEj2H06WHcqV477k29Rwu20qiIiqwEQKkNoYyKv0gOrUSWbfJJ3/AEQT4OLnKdVtu728lyPRopKG1iMvYLf0uOQLqEytAZJCE1sT3bFYgupnw6jUDjqTkbttp1qzwrUdVHrX9Osvoedj4qMZStZ2v7rX6o7eHW2m3SRxmQpGQ2zdI4zrwdmOpExqIXKgnPQ5qtWMq86MdUrprbeU9PHZu9k3Z2S5rw1Xy15Ri9n/AA80vtrom9dijcQ50uWlLxu0e/UEM5wc+KQjLD9HZcbAY2r3KPQ2FhS4coJrwtZe0dk/PtX1cm9T1eH1s83eXj/ZbL8u2Vt2ySdt/ZsPs8q9TLpYsNw4Nm95egYMO/tmMS741YOlUyengMfzUdK+cxMbTZDEQUoLyOC35wNsIjJbyScR7vugxiJmwGYBckZzuMnGSAtZ1uISlkjG2uuvj4fxqa1ybDcLbK14T6RITI65JEefVQezSoAOPPNTRfBWROV0kKAzXt3P5FB+0D+XJW/o/vH6fdGbFrqGbcOsL/iRghUSPHEoRGZdMUS7b6gADsB7WOPOt0p0qN5c3/LMihUqWT2NM7TuHLbcFSBN1jaJAT1ODuT7ycn51gws3PEZnzua68bUrGQ2k890be0Mvg1BIlc4jQueuw8yTvud69OSjC87GFZp2hc/RvAOCJZ2a26HIRTlv8THJZvmSdvLavDqVHUnmZ6kIKEcqPztyzwG6u1k9FXUY1UsoYKSDnGMkZ6Gvbq1YU7Z+Z5saUpXym59nfCnt+GosoYSuGkcNnUCegIO4IULtXkYmanV02N9GOWnqYZy5wK6uxIbVS5jVS4DBWwc4wCRq6GvXq1YQtn5nnwpSlfKa3wbhb2/L84lDCV4JpHDZ1AlSFBB3B0BMj25rzZzU8SrbXRtjDLRaZlPBeXby4gkmtkZ0jbSyo3jzgHZc5bYjpvXo1KtOElGRihSnKN4m1T8ONvwKWJvWWyk15/xGNmf/uJrylPPiE/NfU9FRy07eRB9g5/Jbj64fgWrukO2vQqwi6h89vJ/Jrb60/gNOj+2/QYtdVF45O/4C0/Z4vwCslfvJerLqXYXoZjwtv6zv9Y/8k1vl+0/PEzJf1H54F57Vj+a7j9z+YtZMJ3y/ORfiO7ZGdlB/NHzl+81PGd//BGh3Rh9lxSWOORI5GVJQBIFONYGcAnrjdtvPNevKEW02tjz7yV0jcuyLlgW1v6QzK8lwqsNO4VOqrnzJzk/IeWT5GMrZ5ZeSPQw1LJG/iVbtj4ijcQtYZTiGMK0uMnAdxr2G5OhQce+tGCg1TlJbsqxLTmk9iI7TeZ7e5uLe4s3JeNcHKMuCrBozuBnctVuFozhFxmtyFecZSUom7WF2ssUcq+rIiuvwYAj+Brx5RcW0zendXPS59Rv1T91FudZj/YE30l3+pH9716fSO0fcxYRWud/b04EVqPPW/4Rn7xUOj+1I7jOyiL56OOBcN+Mf8lqsw/7ifv9TldfCRCcA5LvXks3ZGNtMyMWVsgIfEdQBynhBG+2cDNW1MRTSkuaKoUJ3V9j9CV4p6RT+1o/mu4+KfzFrVg++X5yKMT3bMS4f6ddRR2kKyyQqxZUVfAGJ3ZnxjzO7HA91erLhQk5vRmBKpOOVbGwz8A9B4FcQkgv3EjSEdCzDJx7QNlB9gFeYqvExCl5o3qnkpZTg7Cz+Qz/ALQf5cdT6Q7xen3ZDCq0CF7C2/Kbv9RfxGrekOzEhhFqyY7eD+S2/wBf/oaquj+2/Qni11D35gP9Wl/Z4PxR1yn+6939zsu49iiz8F73gUNyo8cEsgb3oz4P2NpPwLVrVTLiHF8zO6d6Kfgfzs+4OZo727kyVht5EQnfxmMj/tTb94UxNTK4wXN/cUKd05Mt/YKfoLn6xfw1m6Q7S9C7CLqszuTgs15xC6it1DOJZWwWC7CQgnJOOpFblUjTpRcvBfQzSpOdRpHlzDyld2SK9zGEVm0gh1bJwT0BPkDXaVeFR2iyM6EoK7Nfuz/V3/ol/AK8xfuvf7m//Z9jm7DT+QyfXt+BKlj+8XoQwi6hotYTUKAUAoDNubecJ7G5MV0qtayE6H0bMp6rkdHGcHOfb51BvkZXWq06nluQPAeNyXF6L4RtFwyzjYozDGsEd0AN8HGGO3TSfM0WhOcnKbrTKFz7j+lG70/Ribf2aDJqz8CrA19BRvwOrvb7E3vqW7ivE3aSQWsffOkhVtEqRtHpw6HLg5XWzYIH9wDIxXzk8G8sZO6v/k2qvq0tTh49xGIIkoMb6LnTGMqqq2CxywBJVNZOf1d8AVopYSbU6WqUou9t7Xe3m1oZMb8ai43tfTztbWxDXvErjiObS0jWU41yMPACFI9XW3gQEjqdz5DODrwmApYSSrTbTV0r2b13vZJNvx+b0PPw+CjTlmW/z13vaybfN/N6HNc8mv6OixqPSFy04kypU940SRiQ/RDdW2LBmJGM7AX0cY516jk+qmor/qpOT587eCS8ze46Iql7ZyROUlRo3HVXBBHyNenGcZK6ZA0jkou/B5raHxzmR7oxjqY8LC2PawILY9nvr5/GO9SxVW66yIs9pzs9rGgIEl9MqIIFUmUso0b7+EbefvrKrl3GlOEYpbK1zVeCibuI/SSpnIy+n1QTvpHtA6Z88ZqZYr21O2h0UBmPb62LK3/aR/Kkrf0d3j9PuijEK8C3dnxzwyz+oT8IrNie9l6lsOyiC7bGxwxvrY/vq7A98iuv2GZVx3gxXhthfR53DRSEf3WWRzG32Arn9FR516NOperOm/X5GaUOopI3TlbjgvLCO4GMtGdY9jgYcfaD8sV5FWnw6jibIyzRuZn/ALPLZe7+ri+9639JbR9/sU4dWbNYPF4XeWBJFaSNNUgU50Z2AY9ATg7ddq83JJJSa0L7rYyj/Z7f6S7/AFIvvevS6S2j7/Yow6tc03nk/m68/Z5PwGsGH72Pqi6fZZSuwJvyS5+v/wDbWtXSPbXp9yrDK0Sz81cXhm4fxFYXV+6t5VcqcqGMTHTq6FhtkeWRWejCUasLrdr6lzaaZV+wFs2tz9cPwLWjpHtr0KcMuqfPb82La2+uP4DTo7tv0GJXVL3yWfzfZ/s8X4BWSv3kvVltPsoyK6vBb8zlpDhe/AJPTEkQUH4eMV6Sjmwll4fRmd6Vrl77abxU4Y6kjVK6Io9uGDn/ALUNZMDFusn4FtfsM5+yRvzMfjN95ruM7/8AgUe7Ms5N4Gbyy4gEGZYVhmjHmdPe619+VJ29umvRr1OHUhfZ3X0M8KeaMjR+wvj/AHts9qxy0J1J70c5+eG1fJlrBj6WWamuf1L8PLq2fIqkPBv6Z4xeAyMkaFvGAD6hESAAnoQC3yrS6n6ehHx/GVOnxKjue3O3ZgtlaPcpO8hQrlSgAwWC5yD5ZFcoYx1JqLVjlTDqMbo0Hsi4l33DIcnLRFoj+6fD/wBhSsWMhlqvz1NFF3gi33PqN+qfurMty0xv/Z8bMl3+pF9716nSO0fcy4ZWuRvbFxgXd/FbQePuvoxjzkkYalHtxhB8c+yp4KHDpucuf0RGu80lFFi7aLUQcNs4h0jlRB+7Ew/8VRgXmqyf5uTrxtCxdOSrlI+FWjyMqILaMlmIAA0Dck9Ky103Wkl4svjpEm+HXyTxLLEcxuMqcY1DyPwPUfGqpRcXZnU7lW7Xj+arj4x/zFrRg++X5yKq/YZz9izZ4XH9ZJ+M13Hd8/b6HaPYRM9oJ/Nl59Q/4aqw3ex9Sc+yypdghzZXH7Qf5UdaukO8Xp92VYddQq/Y1eCHik0DkAukiDPUujg4/wAokPyq/GxzUVJFVBZZtEz2/wB8oS1hz4izyEewABR9pJ+w1V0dHWUieJ2SJPmFv6sr+zW/4o6rp/u/d/c7LufY6OyO2Sbg/dSDKO0qMPcSQf4GuYxuNe68iVFfDsSMPL62HBp4AQxWCVnfpqYoST9wHuAqt1XVrqXmjqhlhYrXYA30F19av4a0dI9qPoV4ZdVkR2XPnjt5/wBR/PWrMV+3j7fQ5TXxWTnb62LS3+v/APbaquju2/T7ksSuqSV439Wwf/Qr+AVWv3X/ANfcnb4fsc3YO2bCX9ob8CVLpDvF6EMN2DSKwmgUAoBQETzHapLGqTIHhZwJNskAg4xtkZbSuRuNW2OoHGk9GZ92ky29pYvFaKkIlBiEYGkElhqbuyQVwC3ixvkewVCSOVKihScfz80I3nLkVb6GCa1kDXCRJHIDjTNpXCsDnAk2xp6kEdMVvweL4fVlsdlBWTTvoYpc27xsUkVkdThlYEMD7CDuDXtpqSuiouXZZyrHfzyCcMYYk1FVbTqZiAoLdQMBjtv4ayY2u6UVl3ZKKubpwrhMVtGkUKaUVdIyoJ675OAWOTnJ6/KvGnOU3eRZY8+Ly2scLi4MUcM2rWHKrrBGGG5ySR5jcbUgpZrwWoZhnBOB3V+y26vKeHrKQszoWVFGR4MjUMjqowNwWx1Ho4mooLTSTWpCKuaBPYw2N8hgZdLCOBELgEBQNYZtQABVCdXtfcZ2HjtZmmSp1OFWkt7q2nJ6PmvbTxLNwW7tpOKBrSEh2jJnZ4yulQMDSzD1tRQeE4YMT4sAiwJJbF/odFAKAzjtr4RcXUFvHbQvKRKXbTjwgIVHUjrq/hW7A1IQk3J20KqsXJWRZuz+3kj4dbRzRtHIkehkbGRpJXy9oAPzrPiGnVk07onHYhu2Lhs9xYrFbRNK5mUkLjIUKxJ3I89I+dW4KcYVLydtCNWLcbI+OS+Wmk4KLK8iaNj3ikNjUuZGdHHlkZUj3iu161q/Eg/ywjDqZWQPZxw6/sPTLWe3kaEq7ROuCrOqkbb5AkULjPmAPOrcVOlVyzi9fz6EYRcbozy15L4vGCEtrlAwAYIwUNjyOH8Q69a3SxFB7tFXDnd2NQ7KeXJ7Oxu2mhZZ5CdMZxqYKnhHXqWZvOvPxlWNSpFRehbThlTI/sS5eu7Sef0m3kiV4lAZsYJVumxPkx+yp46rTqRWV3FOLTdzQeeYJJOH3UcSF5HiZFUdSWGn/wA5rFQaVSLe1y17GAR8mcXVSi21yEY5ZAwCsfaVD4J+Ney8RQbvdGRUppWNN5f5ang5fuIO5b0mZZSYttWW+jXzx6gU1gqVoyxKlfRWL4xtCx69ifB7m1iuUuYHiLOrKWx4vCQcYJ6aR9ormOqQnJOLuKUXFWZ8dtnBrm6S2S2geXSzsxXHh2AHUjrk/ZXcDUhBtydhVi5KyLlyTC6WFqkqFJEhVGVuoKjSfurLXadSTW1ycVZGfds/JE07rd2qGRtOiWNd2wM6XA/vbEggb7L7624LERisktCqrTb1RTbXlHil7E8k4uSsEZ7pJi2t2yAERHOQPMt7h18tMq9Gm0o213sV8OUtzSOzfh1zb8JuIpoHSUNKUQ41OCgK4wcbtkdfKsOKnCdZOL00LqcWo2ZFdiXL93aS3AubeSJXjTSzYwSpbI2J38X8DVuOqwqJZXc5Si43ucfEeVr3hvFTc8OgaaBwx0oQAof1ozk9A2lx8FHkalGtTq0clR2ZzI4yuiX7EuXLi1F011C8buYwC+MsBqJ6E+bb/KqsdWjPKou6JUotXuXfnKxM9hdRKpZ3hcKo6ltJKge/VistGWWpFvxLJK6KP2KcMvLX0iG6t5IkYrIhbGNXqsNid8aPsNa8dOnO0ou5VSi4qzNI4ixEUhVSzBGwo6scHA+Z2rBHdFzPzbY8n8YiBEVvdR6gA2hwuoDyOHGRuete7LEYeW7Rk4c76Ghdl3ZpJbyi6vQBIv8AZRAg6SRjWxG2QCcAZx164xixeMU1kht4llOll1ZJdtfCLi6gt47aF5SJS7aceEBSozkjrq/gahgakISbk7aEqsXJWRlM3JfF3VUa2uWVRhVZgVT2YBfCge6vQWIoJ3TRTw58z9KcNtBDFHEvqxoqD4KAB91eHKWZts1JWVisdq9jNPw6SK3iaWR3TCrjOA4Ync+xf41fhJRjVTk7IjUV42Ofsf4fPb2BiuYmidZXIDYyQQCDsT5kj5VLGSjKpeLucppqNmS/aBbSScOuY4UaSR49CqvU5IH8Bk/KqsO0qsW9iUtis9inCLi1guI7mF4iZQ66seIFAu2Cemn+IrRjqkJyTi76EKUXFWZTu03ke6hvWurOOV45G7wGEEvFJ1bZfEMt4gw9p6Y304XEQlDJN7ePNFdSm73REXXI/FLiD0qaOeSZnVFSQ5l0aWJdgxyqghQB13O3ttWJowlki0l8iLpSkrs0bjXC7l+XY7ZYHNx3cUZi21DQ66j1x0XPzFYYTgsS5t6al0o3hYkex/h09vYmK5ieJxKxAbG4IBB2J88j5VDGTjOpeLudppqNmT/OUTvYXSRIXkeF0VR1JZSB99U0WlUi3tclJXVik9ifBrq1W6W6geLUUZC2PFgMGGxPTw/bWrHVITcXF3K6UXHch+zXl+9h4s889rJHFIJfE2MDUwcdDnyx86txNWnKioxeqsIRak2TvbZwi5uoraO2geXDs7FceHC6RnJHXUfsqnA1IQk3J2O1YuSsjoveH3J5dW3EDm57hIu621ZDKp88eqC3WoxnD9Tmvpe9yTTcbH87FuE3FtazR3MLxMZta6sbgoo8ifNTXcdUjOacXfQjSjlVjQ6xFooBQCgPC9g1xsmcEggH2HyPyODQFB5h4zIBP30no+sQ92soY4Kk99pAQg6gVHhO+OorjaRCdSMO07EZHxCG6DK08s4EiGOOAFGDHKqmZERI0yRgjB1Ro40stRzolQkq98j218Nlfnv7HpzzwlLow+mQaZWlQtmSBNEQPjRG73U2xOWI3OPVAAF0ako7M7Yj7PkEWrOeHcQlg15DLItvLq0eIj+0AyvXOMirZV86tNXOWO+34TxAEhuLIwOEP5PBnJ9UbTLuR0FVNx8AeH+49n3huLyee9co2TLNCMYIGpV1gaFJbIJIBxtU415xVo6CxN3fEAndi5EkCxxObdgsfck6cd9ojLMkiKSP7yYfIHkKHJX1J5Xkc+S8/H6+xERc2QRxoyXJllRXGMSBpJHbESYdcuihzlmfP0a7bmuKSZnhiKc3ZMsXZhwudI5p7sMJ5mwNRy2hclc7k9WYb74Vc1IuLtQCgFAKAUAoBQCgFAKAUAoBQCgFAKAUAoBQCgFAKAUAoBQCgFAKAUAoBQCgFAKAUAoBQCgFAKAUAoBQCgFAKAUAoBQCgKhzT2eWt6dTNLE/tibCn3lCCufeMGouNymdCEndmZcZ5M7i/t7Ow1tNqSRnc50hTqaRiBhRnA6Y2xuTvxxuyjhJ1fQmudOMul1bi5gjuJ8NbxxocxS96UzrB0kgFVGNOk7j3iVzVxFex2x8r38biVIU7wS3EnVDHi4Ch1CmQHbSNJz8Qa6TF1yrdO6yrZKsyzRSiQyRkkRNqRGw++43brjbagKxzHaPYI6XEJDzW9xGrR6NLd9L3jam1ZyhAAHsIrjdiqdWMHZnhz9Bdz2tvevJHJB3ZQNDqxHuNmBAKkkY3zuMZ6VCVtzPXtLLK10XPhnY7ZNoldrgqyhu51gKuQCV1BdZA6dQffU8poVGN7mkWFlHCixwoqRqMBVGAK6WJJbHRQ6KAUAoBQCgKLxjjVxc8RPD7WXuFjTvJpQAXx4fCudh66b9dz7MHZCnCFLizV77Iy1JTnUyRdvFnXxCSThdtcXElxLcqFXQkuMqxbSPEOqksuR5BTUIpV5qKViVpUot3bOG04RxC4tVufT3W4kQSJGqqIQCNSoRjfbG5zj3+c3UpRnly6fMr4VWUc2fX5EFf85zzcJF2kjRTxTCKTRgK+QDkqQcbEH458qujh4xr5Grpq5CVWcqWZOzR0cd56eXhnexu0N3FKsc6DYqcMDsf7pI8+hBHlUaeGUa1nqnsSqVpSpXWjR28+cblhvbeGSeS1s3TeaMbl99i56AYXPxJPujh6cZU3JK8vA7Xcs6V7I9ec47m2smukv5G7tIwAqqFkyyqXJ3yTqzt7q5QcJ1MjjvcVozjDMpHpMlxDw2a6a8mkZrdJEDBR3bY1EgjrnIHTyPXNcThKqoZUtSWWcabeZvQg+VeaLg3dnGt0bpZ49U0elSYNt8sOmP/gjcVdWowySeW1tvMqpTqZorNe+/kWXlfiksnE+IQvIzRxadCk7Lq3OKz1YRVKEktWX03LiSTehG8G41M8fGS0rk27SrESd00d5jG36I+yrJ04p09N7X+RCLnaevoRvE+O3K8ItLtLiUTNIVboQ+WfGRjy0gDHlnOanGnB15Qa0KpOpwYyT1OnjnO7TWVvLA7QzekpDOgOCpKtqXB3wdOQfl1BrkMOo1Gpaq10WVKspQi46O9md/MF3O/F4rSK5khR7fvPBpOCC++CP0RUKcYqg5tX1O1M7qqKdlY+OHc3zWs15a3pEr20JmSRQFMigA6SBsCdS/xznrSVCM4xnDS7tYQqTi3GetuZ98Fs76/thdNevC8mWijiUd2gyQA3m2ce37aTlTpSyKN7fycjCpUjmcrEh2d8xy3STRXGPSLaTu3I6NuRnA2zlWG3sqvE0owacdmW0Jykmpbo+ebeJSx8Q4dEkjKkzsHUHZtOkjP2mu0YRdKba2OVXLiRSeh/OL8RlXjNpAJGEUkTM0YPhJAfB9vkPsFIQi6EpW1TOTcuNFX0KxwrniW2v7iO5d3s1nMHeNv3R1NoJIHQhTn4Z8t9E8NGdNOPatf1KadWcajUuzex2cM5zkvOLQxxs8doQ5QYx3wUN4z+iXQjH6PtzUJ4dU6Lb3+hONSU6ytpH6l95gVjbS6XeNghZXQ7gqMjrsRtuKx031ldGmavF2djPeUuenmtJ4Z3ZbkQSSwyHYyqFY5HkWUg/ED3GttbDKM1KO17MyUqsnBxlue7c3zxcMsija7u7YorybhcuRqx0OMqB5ee+MHioRlVlfaJLiTjSjbdnTzLZX1jAbuO+kmaPBljlVdDDOCVUeqN+nXHQjFRpSpVJZHG1zlSFWCzRlc8p+ZpVuuH3OtxZ3igNGTlY3I04zjpllPyb5dVGLhONutH6EnOWeMr6PkdP+8UjX17MHf0OxiIZFO0kgBLDp5HUP3VqPCSpxj/ql9DuaTqN8l8z54Ha3vELcXTXrwNJkxRxKO7QAkDV5vnHt/wD5XakqdKWRRvbcjGFSpHM5WJDs75jluRPBc4NxavodgMBslgD7M5R+nuqGJpRhaUdmWYecpJqe6HaBHcRwzXUV1JGI4xiJAuknVuSTknOfd0Fcw7i5KDje4rxnZyUrEfCbiPhkl413M7PaiRVIA7tsaiQR18huPb7aseR1lDLzIRjNU3LM72HZ/fi40M3EXmkMJL2+2YySAWyuCMZx8T1piY5P9Flfc7QTdm5X02Iblbn14LiWO9d2tjK8STuM6GTyJA3yuPLrjyzi2rhlKKcFra9iulVnGTU9vE7+VebJr3imMvHbdy0kUZ21qCFV29udRO22wG+MmFahGnR8XclTnOdXXRFak5xuo1kkW9JlS6MSWzBWMi+3HrYz4fuOavVCDaTjpa9ynPVV2pa32LnccYuLziD2UMhto4Yw8zqAZGJCnSCfVxqAz7j7hWVU4U6XEkrt7GiUpzqZE7JHgeJXPDr+3t552uLa5OlGkA7xGyB1892T3YPQYruSFWm5RVmiKc6VRRbumaHWI2CgFAKAUAoBQCgPGW2U6tsFhgsuzY8vEN9sn7aHGivcJ5FtILj0rEktwM6ZJnLFAfJRsowDgHGcee5rljkYqJZ66SFARnMHAILyLurlNa5yNyCp9oYbiuNXIygpKzOLlnk+3so3ii7xkkJLLK5dT7tHq9Ns4yQBkmiVjkacY7FgFdJigFAKAUAoBQCgKHzJytdpfjiPDmiMpXRNDNkLIMAbMOh8K7bbqDnqDrp1oOnwqm3Jlbh1syOtuF3t/DcQcRjghhkQCNYXLyK4bUHZiADghSAPfmoqcKUlKm22dccysyI4ZY8ctrf0SMWcgUaIrlnYFF6LqTG5A6ezbOrzsnLDzlnd14o4k0rHjxfs5lTg/oNsyyTNKJJHc6QT5kddgAoA+dShi06/Elsc4aUbI+e0rs6luyk9npWdgFnRmwr4HhbI2LDp7xj2bsNi1T6s9uRypSUiX5+4dxC5WS3hhtZLeVFAeViHhb+82MHPlgjcHPXpVWHnTg1Jt3XzJyjdWPrj3Kkx4KLCFleYJGgZjpU6XVmPuGAcfKlOvFV+I9tTkoXjlO7ivB55OEG1VV9INusWNXhDaQp8WOg3OcVCFSKrZ+V7knHq2K5y9yXd2DW1xa6C5jWO8t2fwvjrIj4wG88HHU+01fUxEKqcZez+xCNPLqjrn4Df2vEp7uySCaK5VdccrlGRgAM5AORsTtnqRjYGo8WnOkoTumiWVqV0eHLfKd7Fb8VScRNNd6yhRvAWdXz1GVGp87+Vdq16cpQcdl9jig7PzOfiHJt63BrWzVY/SIpdT5kwuAzkYbG5OpfL2+ypRxFNV5TezOcPq5T65/7O5J7mO6stIZnVp42bSrFTkOPLVjIPyPtzyhilGDhP2EqSbud3MnA77+lo760jhkVIO60ySackl8nYHYax9lRp1afBdOT53JOPWuffAORpGe6uOJSJJcXUZhZYciOJCACFJ3LYVcHG2nqck0qYlJRjSVktdfE4oatvmcnBeFcZ4fG1rALS5gBPcySOyNGCc+JR1GTnA9++MAdqToVXnldPmIxcVZFg5C5Waxik72TvbmdzLM4GFLHyX3AknPmSenQVYitxGrKyWiOwjlOXtA5cuLh7W5s2T0i1csEkJCODjIyOh8IHwJ3Fdw9WMVKM9mJRu01yI224JxKXittfXMcCRRoyGOOQsUBVtySo1Es3lsABVjqUo0XTje5zK3LMz25f5Ncy8UW9jRre7l1oA+TjU5GcYKMNSkEHr8K5UxCtBweqQVNa35ntNytKvGLW5hSNbSG27jAYAr/aYwuNwNaj7aiqydGUHu3f6HcvWTLbxeJnglVBl2jZVBOASVIAz5b+dZ4u0lckzOZOzqWXhEED6Uv7fX3bq3hOXY6C3XSykfA+7IO39WlWcl2WVOknGx0vyBNNwq2t3dYby2JaN1OpQdRIBIGcEaTkbggHfGDxYmMa0pJXTO8O8UvAcT4bxq9g9EnFnAjYE06MzM6g58Me2CcbgkZ91chPD05Z43fgv8kmm1Zkxzfyd33DVtLbZ4AhgLHcFNt29pXUM+01XRr5aueXPcSgnGx6cn8pdxw5ra58Uk4c3BB9ZpNj4vPC4Gfdnzrlavmq548tvYRhaNiC4HwfjHDka2txa3NuCxhkldkaPUc+JQNxkk4HtO/QC6pUoVXnldPmcjFxVkWDkLlVrKOVppBLdXD95M6jC53IVf0QWY5/SOw6VTiK3EaS0S2OwhlOvnrhstzYTwQBTLIoVdR0j1hkk48hk1GhNQqKUtkdkrqxwTcDnPBfQwF9I9FEONXh1aQpOr2edSVSPHz8r3GXq2OHkfhvEYO4hmhtI4I49LyIS80uB4RnYKMnJyD0PTNTrzpSvJN3f8I5FNHnyrySe5u4eIRIyTXRuEAbOAcY3GCrDGDjyJHtrtXEdaMqb2VjmRWszstuXZl4012EQWvowgXDDII0n1MbLtpqDqxdDJzvcll61zx7OuU3tWuXuoou9edpI3GlmVW/u6sZXBzt76liK6moqL0SIxglrY8+YOVbuK//AKQ4a0RkddM0ExIWQYAyGHQnSu22CucnJFdp1oOnw6ns0HDrZkLTlu8u76G74j3MaW+8NvCxbxHfU7kDzCnb/COmDnjrQhTcKd9d2Ml3dl9rIWCgFAKAUAoBQCgFAKAUAoBQCgFAKAUAoBQCgFAKAUAoBQCgFAKAUAoBQCgFAKAUAoBQCgFAKAUAoBQCgFAKAUAoBQCgFAKAUAoBQCgFAKAUAoBQCgFAKAUAoBQCgFAKAUAoBQCgFAKAUAoBQCgFAKAUAoBQCgFAKAUAoBQC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pic>
        <p:nvPicPr>
          <p:cNvPr id="68614" name="Picture 2" descr="C:\Users\Endemias\ROBERTA SITE\ROBERTA SITE\Luiz Henrique\Imagens\camisa semana saúde intinerante dr pa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260350"/>
            <a:ext cx="6527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368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7030A0"/>
                </a:solidFill>
              </a:rPr>
              <a:t>TRATAMENTO FORA DOMICÍLIO (TFD)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92000CE7-A147-ADBF-03B3-F61608781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61010"/>
              </p:ext>
            </p:extLst>
          </p:nvPr>
        </p:nvGraphicFramePr>
        <p:xfrm>
          <a:off x="1392567" y="2269167"/>
          <a:ext cx="4191000" cy="3789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127">
                  <a:extLst>
                    <a:ext uri="{9D8B030D-6E8A-4147-A177-3AD203B41FA5}">
                      <a16:colId xmlns:a16="http://schemas.microsoft.com/office/drawing/2014/main" val="2261064930"/>
                    </a:ext>
                  </a:extLst>
                </a:gridCol>
                <a:gridCol w="2225873">
                  <a:extLst>
                    <a:ext uri="{9D8B030D-6E8A-4147-A177-3AD203B41FA5}">
                      <a16:colId xmlns:a16="http://schemas.microsoft.com/office/drawing/2014/main" val="2671925012"/>
                    </a:ext>
                  </a:extLst>
                </a:gridCol>
              </a:tblGrid>
              <a:tr h="2296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set/24</a:t>
                      </a:r>
                      <a:endParaRPr lang="pt-BR" sz="1400" b="1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72685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CIDADES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8900709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ALFENAS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346159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BELO HORIZONTE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368334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CAMPINAS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7295210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DIVINÓPOLIS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078711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FORMIGA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9531139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FRANCA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727415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ILICÍNEA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918343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PARAGUAÇU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957757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PASSOS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120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775156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PIUMHI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067270"/>
                  </a:ext>
                </a:extLst>
              </a:tr>
              <a:tr h="343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POÇO FUNDO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2350303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RIBEIRÃO PRETO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7960121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SÃO PAULO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076866"/>
                  </a:ext>
                </a:extLst>
              </a:tr>
              <a:tr h="229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386506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9C16D80-160F-9702-3A1A-1FF7C04C8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59908"/>
              </p:ext>
            </p:extLst>
          </p:nvPr>
        </p:nvGraphicFramePr>
        <p:xfrm>
          <a:off x="6470431" y="2269167"/>
          <a:ext cx="4191000" cy="3789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127">
                  <a:extLst>
                    <a:ext uri="{9D8B030D-6E8A-4147-A177-3AD203B41FA5}">
                      <a16:colId xmlns:a16="http://schemas.microsoft.com/office/drawing/2014/main" val="2296077021"/>
                    </a:ext>
                  </a:extLst>
                </a:gridCol>
                <a:gridCol w="2225873">
                  <a:extLst>
                    <a:ext uri="{9D8B030D-6E8A-4147-A177-3AD203B41FA5}">
                      <a16:colId xmlns:a16="http://schemas.microsoft.com/office/drawing/2014/main" val="1685179506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out/24</a:t>
                      </a:r>
                      <a:endParaRPr lang="pt-BR" sz="1400" b="1" i="0" u="none" strike="noStrike" dirty="0">
                        <a:solidFill>
                          <a:srgbClr val="0F243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721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CIDADES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QUANTIDADE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79756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ALFENAS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7053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BELO HORIZONTE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0726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CAMPINAS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38407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FORMIGA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86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GAMELEIRAS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207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ILICÍNEA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4298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MONTE AZUL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161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NEPOMUCENO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980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PARAGUAÇU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541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PASSOS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125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3248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PIUMHI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48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5946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POÇO FUNDO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4553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RIBEIRÃO PRETO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396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SÃO PAULO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8396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221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74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69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Retrospect">
      <a:majorFont>
        <a:latin typeface="Sagona Extra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3164</Words>
  <Application>Microsoft Office PowerPoint</Application>
  <PresentationFormat>Widescreen</PresentationFormat>
  <Paragraphs>1222</Paragraphs>
  <Slides>71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8" baseType="lpstr">
      <vt:lpstr>Arial</vt:lpstr>
      <vt:lpstr>Arial Black</vt:lpstr>
      <vt:lpstr>Calibri</vt:lpstr>
      <vt:lpstr>Sagona Book</vt:lpstr>
      <vt:lpstr>Sagona ExtraLight</vt:lpstr>
      <vt:lpstr>Wingdings</vt:lpstr>
      <vt:lpstr>RetrospectVTI</vt:lpstr>
      <vt:lpstr>Prestação de contas  Secretaria de Saúde</vt:lpstr>
      <vt:lpstr>CINSC (Consórcio Intermunicipal de Saúde)</vt:lpstr>
      <vt:lpstr>CINSC (Consórcio Intermunicipal de Saúde)</vt:lpstr>
      <vt:lpstr>CIRURGIAS ELETIVAS DE CAMPANHAS</vt:lpstr>
      <vt:lpstr>Ligue Saúde </vt:lpstr>
      <vt:lpstr>Ligue Saúde </vt:lpstr>
      <vt:lpstr>Ligue Saúde </vt:lpstr>
      <vt:lpstr>Transporte SUS</vt:lpstr>
      <vt:lpstr>TRATAMENTO FORA DOMICÍLIO (TFD)</vt:lpstr>
      <vt:lpstr>TRATAMENTO FORA DOMICÍLIO (TFD)</vt:lpstr>
      <vt:lpstr>TRATAMENTO FORA DOMICÍLIO (TFD)</vt:lpstr>
      <vt:lpstr>Fisioterapia </vt:lpstr>
      <vt:lpstr>Apresentação</vt:lpstr>
      <vt:lpstr>Agendamento</vt:lpstr>
      <vt:lpstr>                           Fisioterapia – 2024 3º Quadrimestre</vt:lpstr>
      <vt:lpstr>Equipe Multidisciplinar</vt:lpstr>
      <vt:lpstr>Apresentação do PowerPoint</vt:lpstr>
      <vt:lpstr>  Atendimento Nutricional -2024 3º quadrimestre</vt:lpstr>
      <vt:lpstr>Educador Físico   </vt:lpstr>
      <vt:lpstr>Centro de Especialidades Médicas</vt:lpstr>
      <vt:lpstr>Introdução</vt:lpstr>
      <vt:lpstr>Apresentação do PowerPoint</vt:lpstr>
      <vt:lpstr>                                              Atenção Básica </vt:lpstr>
      <vt:lpstr>Apresentação do PowerPoint</vt:lpstr>
      <vt:lpstr>UBS José Pereira de Melo</vt:lpstr>
      <vt:lpstr>       ANEXOS RURAIS</vt:lpstr>
      <vt:lpstr>Pedro Domingos Machado</vt:lpstr>
      <vt:lpstr>Terezinha Rattis</vt:lpstr>
      <vt:lpstr>   Resumo de Ações Atenção Básica  </vt:lpstr>
      <vt:lpstr>PROTESE DENTÁRIA </vt:lpstr>
      <vt:lpstr>IMUNIZAÇÃO </vt:lpstr>
      <vt:lpstr>  Resumo de Consolidado Imunização  </vt:lpstr>
      <vt:lpstr>  Resumo de Consolidado Imunização  </vt:lpstr>
      <vt:lpstr>RELATÓRIO  3º QUADRIMESTRE 2024</vt:lpstr>
      <vt:lpstr>MAMOGRAFIA POR IDADE 3º QUADRIMESTRE- 2024 </vt:lpstr>
      <vt:lpstr>PREVENTIVOS  3º QUADRIMESTRE- 2024</vt:lpstr>
      <vt:lpstr>ATENDIMENTOS  3º QUADRIMESTRE 2023</vt:lpstr>
      <vt:lpstr>ATENDIMENTOS  3º QUADRIMESTRE 2023</vt:lpstr>
      <vt:lpstr>Assitência Social (Gildite) </vt:lpstr>
      <vt:lpstr>Apresentação do PowerPoint</vt:lpstr>
      <vt:lpstr>Oxigenoterapia</vt:lpstr>
      <vt:lpstr>OXIGENOTERAPIA    </vt:lpstr>
      <vt:lpstr>OXIGENOTERAPIA</vt:lpstr>
      <vt:lpstr>Apresentação do PowerPoint</vt:lpstr>
      <vt:lpstr>Apresentação do PowerPoint</vt:lpstr>
      <vt:lpstr>Farmácia Básica </vt:lpstr>
      <vt:lpstr>Farmácia Básica</vt:lpstr>
      <vt:lpstr>Farmácia Básica</vt:lpstr>
      <vt:lpstr>Medicamentos Componente Básico</vt:lpstr>
      <vt:lpstr>Medicamentos Componente Estratégicos</vt:lpstr>
      <vt:lpstr>Medicamentos Especializados</vt:lpstr>
      <vt:lpstr>Fontes de Financiamento</vt:lpstr>
      <vt:lpstr>Sistemas de monitoramento</vt:lpstr>
      <vt:lpstr>Farmácia - 2024</vt:lpstr>
      <vt:lpstr>Farmácia Alto Custo 3º QUADRIMESTRE-2024</vt:lpstr>
      <vt:lpstr>Levantamento dos Serviços Prestados 2024</vt:lpstr>
      <vt:lpstr>Vigilância em Saúde</vt:lpstr>
      <vt:lpstr>Vigilância em Saúde</vt:lpstr>
      <vt:lpstr>Apresentação do PowerPoint</vt:lpstr>
      <vt:lpstr>Vigilância Epidemiológica </vt:lpstr>
      <vt:lpstr>Apresentação do PowerPoint</vt:lpstr>
      <vt:lpstr> Vigilância Saúde do Trabalhador – 2024 03 ° Quadrimestre –Set-Out-Nov-Dez.</vt:lpstr>
      <vt:lpstr>Apresentação do PowerPoint</vt:lpstr>
      <vt:lpstr>Apresentação do PowerPoint</vt:lpstr>
      <vt:lpstr>Vigilância Sanitária 2024</vt:lpstr>
      <vt:lpstr>Apresentação do PowerPoint</vt:lpstr>
      <vt:lpstr>DENGUE</vt:lpstr>
      <vt:lpstr>FUMACÊ</vt:lpstr>
      <vt:lpstr>VACINAÇÃO ANTI-RÁBICA</vt:lpstr>
      <vt:lpstr>MUTIRÃO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 secretaria de Saúde</dc:title>
  <dc:creator>Usuário do Windows</dc:creator>
  <cp:lastModifiedBy>assessorialegislativa@capitolio.mg.leg.br</cp:lastModifiedBy>
  <cp:revision>417</cp:revision>
  <cp:lastPrinted>2023-05-30T12:49:32Z</cp:lastPrinted>
  <dcterms:created xsi:type="dcterms:W3CDTF">2022-09-27T10:52:57Z</dcterms:created>
  <dcterms:modified xsi:type="dcterms:W3CDTF">2025-03-10T18:52:50Z</dcterms:modified>
</cp:coreProperties>
</file>